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sldIdLst>
    <p:sldId id="256" r:id="rId2"/>
    <p:sldId id="264" r:id="rId3"/>
    <p:sldId id="315" r:id="rId4"/>
    <p:sldId id="316" r:id="rId5"/>
    <p:sldId id="317" r:id="rId6"/>
    <p:sldId id="318" r:id="rId7"/>
    <p:sldId id="268" r:id="rId8"/>
    <p:sldId id="265" r:id="rId9"/>
    <p:sldId id="283" r:id="rId10"/>
    <p:sldId id="270" r:id="rId11"/>
    <p:sldId id="284" r:id="rId12"/>
    <p:sldId id="285" r:id="rId13"/>
    <p:sldId id="274" r:id="rId14"/>
    <p:sldId id="286" r:id="rId15"/>
    <p:sldId id="275" r:id="rId16"/>
    <p:sldId id="290" r:id="rId17"/>
    <p:sldId id="296" r:id="rId18"/>
    <p:sldId id="298" r:id="rId19"/>
    <p:sldId id="300" r:id="rId20"/>
    <p:sldId id="320" r:id="rId21"/>
    <p:sldId id="329" r:id="rId22"/>
    <p:sldId id="330" r:id="rId23"/>
    <p:sldId id="328" r:id="rId24"/>
    <p:sldId id="323" r:id="rId25"/>
    <p:sldId id="334" r:id="rId26"/>
    <p:sldId id="333" r:id="rId27"/>
    <p:sldId id="332" r:id="rId28"/>
    <p:sldId id="314" r:id="rId29"/>
    <p:sldId id="277" r:id="rId30"/>
    <p:sldId id="311" r:id="rId31"/>
    <p:sldId id="325" r:id="rId32"/>
    <p:sldId id="301" r:id="rId33"/>
    <p:sldId id="327" r:id="rId34"/>
    <p:sldId id="303" r:id="rId35"/>
    <p:sldId id="326" r:id="rId36"/>
    <p:sldId id="304" r:id="rId37"/>
    <p:sldId id="305" r:id="rId38"/>
    <p:sldId id="306" r:id="rId39"/>
    <p:sldId id="308" r:id="rId40"/>
    <p:sldId id="307" r:id="rId41"/>
    <p:sldId id="261" r:id="rId42"/>
    <p:sldId id="273" r:id="rId43"/>
    <p:sldId id="262" r:id="rId44"/>
    <p:sldId id="288" r:id="rId45"/>
    <p:sldId id="263" r:id="rId46"/>
    <p:sldId id="278" r:id="rId47"/>
  </p:sldIdLst>
  <p:sldSz cx="9144000" cy="6858000" type="screen4x3"/>
  <p:notesSz cx="6884988" cy="10018713"/>
  <p:custDataLst>
    <p:tags r:id="rId49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CFFCC"/>
    <a:srgbClr val="FFCC99"/>
    <a:srgbClr val="FF33CC"/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661" autoAdjust="0"/>
  </p:normalViewPr>
  <p:slideViewPr>
    <p:cSldViewPr>
      <p:cViewPr varScale="1">
        <p:scale>
          <a:sx n="57" d="100"/>
          <a:sy n="57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7D440E-7A56-4288-830C-A7F4FBC972CB}" type="doc">
      <dgm:prSet loTypeId="urn:microsoft.com/office/officeart/2005/8/layout/matrix1" loCatId="matrix" qsTypeId="urn:microsoft.com/office/officeart/2005/8/quickstyle/3d5" qsCatId="3D" csTypeId="urn:microsoft.com/office/officeart/2005/8/colors/accent1_4" csCatId="accent1" phldr="1"/>
      <dgm:spPr/>
      <dgm:t>
        <a:bodyPr/>
        <a:lstStyle/>
        <a:p>
          <a:endParaRPr lang="fr-FR"/>
        </a:p>
      </dgm:t>
    </dgm:pt>
    <dgm:pt modelId="{EBB78E6D-B9F7-4A07-97D1-6D563E759D74}">
      <dgm:prSet phldrT="[Texte]" custT="1"/>
      <dgm:spPr/>
      <dgm:t>
        <a:bodyPr/>
        <a:lstStyle/>
        <a:p>
          <a:endParaRPr lang="fr-FR" sz="1400" b="1">
            <a:latin typeface="Arial" pitchFamily="34" charset="0"/>
            <a:cs typeface="Arial" pitchFamily="34" charset="0"/>
          </a:endParaRPr>
        </a:p>
      </dgm:t>
    </dgm:pt>
    <dgm:pt modelId="{EF7FB3E5-199A-46A2-8833-CA5C42F5347A}" type="parTrans" cxnId="{CA046ECB-C7CD-44BF-9CDC-9DFD28864FCA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5E6CAAC2-372A-4852-B742-6DA6A818F539}" type="sibTrans" cxnId="{CA046ECB-C7CD-44BF-9CDC-9DFD28864FCA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77EA57A7-23A4-42F9-BB5F-E2E1ED5E458B}">
      <dgm:prSet phldrT="[Texte]" custT="1"/>
      <dgm:spPr/>
      <dgm:t>
        <a:bodyPr/>
        <a:lstStyle/>
        <a:p>
          <a:r>
            <a:rPr lang="fr-FR" sz="3200" b="1" smtClean="0">
              <a:latin typeface="Arial" pitchFamily="34" charset="0"/>
              <a:cs typeface="Arial" pitchFamily="34" charset="0"/>
            </a:rPr>
            <a:t>1</a:t>
          </a:r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ACA1FE7A-5F27-4925-9BE1-0CC9BDD8FAAE}" type="parTrans" cxnId="{70579506-7C4D-4BBA-8487-DE9AFCFDFFC4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21A32A00-CD33-4552-A36A-D624238BC79B}" type="sibTrans" cxnId="{70579506-7C4D-4BBA-8487-DE9AFCFDFFC4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871A5BB1-48E0-431E-9E9F-AA94FF96815D}">
      <dgm:prSet phldrT="[Texte]" custT="1"/>
      <dgm:spPr/>
      <dgm:t>
        <a:bodyPr/>
        <a:lstStyle/>
        <a:p>
          <a:r>
            <a:rPr lang="fr-FR" sz="3200" b="1" smtClean="0">
              <a:latin typeface="Arial" pitchFamily="34" charset="0"/>
              <a:cs typeface="Arial" pitchFamily="34" charset="0"/>
            </a:rPr>
            <a:t>2</a:t>
          </a:r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883C7B7A-F01A-4FB5-B6EC-7C82B702FD01}" type="parTrans" cxnId="{1A2336C7-A35C-4856-A08C-281D6DF7F18E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9593ABB1-72CF-487A-8B0D-9CC3EF6DBAD9}" type="sibTrans" cxnId="{1A2336C7-A35C-4856-A08C-281D6DF7F18E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04E73C8C-EE78-42A5-A55E-81D2866F8E7A}">
      <dgm:prSet phldrT="[Texte]" custT="1"/>
      <dgm:spPr/>
      <dgm:t>
        <a:bodyPr/>
        <a:lstStyle/>
        <a:p>
          <a:r>
            <a:rPr lang="fr-FR" sz="3200" b="1" smtClean="0">
              <a:latin typeface="Arial" pitchFamily="34" charset="0"/>
              <a:cs typeface="Arial" pitchFamily="34" charset="0"/>
            </a:rPr>
            <a:t>3</a:t>
          </a:r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79F44214-E63C-43B2-8DC4-EFB01B79F101}" type="parTrans" cxnId="{BBFD676C-A1C0-4E66-8D83-6FF7CB3BC8BB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ECFE716C-B996-4514-868C-40F7F7CE0EB5}" type="sibTrans" cxnId="{BBFD676C-A1C0-4E66-8D83-6FF7CB3BC8BB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A283E882-464F-4571-B00D-156C6587BA5B}">
      <dgm:prSet phldrT="[Texte]" custT="1"/>
      <dgm:spPr/>
      <dgm:t>
        <a:bodyPr/>
        <a:lstStyle/>
        <a:p>
          <a:r>
            <a:rPr lang="fr-FR" sz="3200" b="1" smtClean="0">
              <a:latin typeface="Arial" pitchFamily="34" charset="0"/>
              <a:cs typeface="Arial" pitchFamily="34" charset="0"/>
            </a:rPr>
            <a:t>4</a:t>
          </a:r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8A232C02-66F5-4F43-906D-232ED6220A9D}" type="parTrans" cxnId="{ED5ABC2B-F748-4B9B-B887-89E95164769F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11B164A2-C4D4-472C-8B74-BA486F6A2C9F}" type="sibTrans" cxnId="{ED5ABC2B-F748-4B9B-B887-89E95164769F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2939D289-1843-4705-84C0-EA25346911C7}" type="pres">
      <dgm:prSet presAssocID="{1E7D440E-7A56-4288-830C-A7F4FBC972C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86025365-3793-4980-86EC-7AF018E424B1}" type="pres">
      <dgm:prSet presAssocID="{1E7D440E-7A56-4288-830C-A7F4FBC972CB}" presName="matrix" presStyleCnt="0"/>
      <dgm:spPr/>
    </dgm:pt>
    <dgm:pt modelId="{FF1FF0AC-F1C3-418B-8542-AAD545EC43F5}" type="pres">
      <dgm:prSet presAssocID="{1E7D440E-7A56-4288-830C-A7F4FBC972CB}" presName="tile1" presStyleLbl="node1" presStyleIdx="0" presStyleCnt="4"/>
      <dgm:spPr/>
      <dgm:t>
        <a:bodyPr/>
        <a:lstStyle/>
        <a:p>
          <a:endParaRPr lang="fr-FR"/>
        </a:p>
      </dgm:t>
    </dgm:pt>
    <dgm:pt modelId="{F15A74FC-DBF9-4B25-929D-8A2DD5458FBD}" type="pres">
      <dgm:prSet presAssocID="{1E7D440E-7A56-4288-830C-A7F4FBC972C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F496C90-0D78-4853-82CF-F37A852B6576}" type="pres">
      <dgm:prSet presAssocID="{1E7D440E-7A56-4288-830C-A7F4FBC972CB}" presName="tile2" presStyleLbl="node1" presStyleIdx="1" presStyleCnt="4"/>
      <dgm:spPr/>
      <dgm:t>
        <a:bodyPr/>
        <a:lstStyle/>
        <a:p>
          <a:endParaRPr lang="fr-FR"/>
        </a:p>
      </dgm:t>
    </dgm:pt>
    <dgm:pt modelId="{9E9759AB-3B89-4BD9-AF02-A0375F12C1B7}" type="pres">
      <dgm:prSet presAssocID="{1E7D440E-7A56-4288-830C-A7F4FBC972C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ECB915E-3640-48FC-8E3E-738AB7D28890}" type="pres">
      <dgm:prSet presAssocID="{1E7D440E-7A56-4288-830C-A7F4FBC972CB}" presName="tile3" presStyleLbl="node1" presStyleIdx="2" presStyleCnt="4"/>
      <dgm:spPr/>
      <dgm:t>
        <a:bodyPr/>
        <a:lstStyle/>
        <a:p>
          <a:endParaRPr lang="fr-FR"/>
        </a:p>
      </dgm:t>
    </dgm:pt>
    <dgm:pt modelId="{E7E71446-CE88-44EC-B1FB-C446697B13CA}" type="pres">
      <dgm:prSet presAssocID="{1E7D440E-7A56-4288-830C-A7F4FBC972C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534CC29-DD45-4412-B5FF-089C4A98438C}" type="pres">
      <dgm:prSet presAssocID="{1E7D440E-7A56-4288-830C-A7F4FBC972CB}" presName="tile4" presStyleLbl="node1" presStyleIdx="3" presStyleCnt="4" custLinFactNeighborX="-4241" custLinFactNeighborY="21295"/>
      <dgm:spPr/>
      <dgm:t>
        <a:bodyPr/>
        <a:lstStyle/>
        <a:p>
          <a:endParaRPr lang="fr-FR"/>
        </a:p>
      </dgm:t>
    </dgm:pt>
    <dgm:pt modelId="{60A15DF4-F9C2-4185-98DF-73C6E5D908BF}" type="pres">
      <dgm:prSet presAssocID="{1E7D440E-7A56-4288-830C-A7F4FBC972C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E444AA0-8535-4457-91D9-7B1FFF9D2720}" type="pres">
      <dgm:prSet presAssocID="{1E7D440E-7A56-4288-830C-A7F4FBC972C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fr-FR"/>
        </a:p>
      </dgm:t>
    </dgm:pt>
  </dgm:ptLst>
  <dgm:cxnLst>
    <dgm:cxn modelId="{D3127082-B639-4E76-980A-0C0AC902CF27}" type="presOf" srcId="{77EA57A7-23A4-42F9-BB5F-E2E1ED5E458B}" destId="{F15A74FC-DBF9-4B25-929D-8A2DD5458FBD}" srcOrd="1" destOrd="0" presId="urn:microsoft.com/office/officeart/2005/8/layout/matrix1"/>
    <dgm:cxn modelId="{324EC742-82C6-40D1-9D5D-4F7232B95096}" type="presOf" srcId="{871A5BB1-48E0-431E-9E9F-AA94FF96815D}" destId="{6F496C90-0D78-4853-82CF-F37A852B6576}" srcOrd="0" destOrd="0" presId="urn:microsoft.com/office/officeart/2005/8/layout/matrix1"/>
    <dgm:cxn modelId="{E96D54E5-B38E-40DF-9437-A070D40B0917}" type="presOf" srcId="{A283E882-464F-4571-B00D-156C6587BA5B}" destId="{B534CC29-DD45-4412-B5FF-089C4A98438C}" srcOrd="0" destOrd="0" presId="urn:microsoft.com/office/officeart/2005/8/layout/matrix1"/>
    <dgm:cxn modelId="{54D76505-0EAC-43BC-B41A-7C3CDB3BC366}" type="presOf" srcId="{77EA57A7-23A4-42F9-BB5F-E2E1ED5E458B}" destId="{FF1FF0AC-F1C3-418B-8542-AAD545EC43F5}" srcOrd="0" destOrd="0" presId="urn:microsoft.com/office/officeart/2005/8/layout/matrix1"/>
    <dgm:cxn modelId="{70579506-7C4D-4BBA-8487-DE9AFCFDFFC4}" srcId="{EBB78E6D-B9F7-4A07-97D1-6D563E759D74}" destId="{77EA57A7-23A4-42F9-BB5F-E2E1ED5E458B}" srcOrd="0" destOrd="0" parTransId="{ACA1FE7A-5F27-4925-9BE1-0CC9BDD8FAAE}" sibTransId="{21A32A00-CD33-4552-A36A-D624238BC79B}"/>
    <dgm:cxn modelId="{CC0265F9-1C5E-486C-A3DE-9D41F12B074F}" type="presOf" srcId="{04E73C8C-EE78-42A5-A55E-81D2866F8E7A}" destId="{E7E71446-CE88-44EC-B1FB-C446697B13CA}" srcOrd="1" destOrd="0" presId="urn:microsoft.com/office/officeart/2005/8/layout/matrix1"/>
    <dgm:cxn modelId="{E8DA996E-A600-4439-8FCD-B39D4E87A7DD}" type="presOf" srcId="{1E7D440E-7A56-4288-830C-A7F4FBC972CB}" destId="{2939D289-1843-4705-84C0-EA25346911C7}" srcOrd="0" destOrd="0" presId="urn:microsoft.com/office/officeart/2005/8/layout/matrix1"/>
    <dgm:cxn modelId="{A7341F8D-9ECC-4FFE-9C5A-C32FBB02D80A}" type="presOf" srcId="{871A5BB1-48E0-431E-9E9F-AA94FF96815D}" destId="{9E9759AB-3B89-4BD9-AF02-A0375F12C1B7}" srcOrd="1" destOrd="0" presId="urn:microsoft.com/office/officeart/2005/8/layout/matrix1"/>
    <dgm:cxn modelId="{BBFD676C-A1C0-4E66-8D83-6FF7CB3BC8BB}" srcId="{EBB78E6D-B9F7-4A07-97D1-6D563E759D74}" destId="{04E73C8C-EE78-42A5-A55E-81D2866F8E7A}" srcOrd="2" destOrd="0" parTransId="{79F44214-E63C-43B2-8DC4-EFB01B79F101}" sibTransId="{ECFE716C-B996-4514-868C-40F7F7CE0EB5}"/>
    <dgm:cxn modelId="{C9F47DD1-D9C4-415F-8590-55266DE76F9B}" type="presOf" srcId="{EBB78E6D-B9F7-4A07-97D1-6D563E759D74}" destId="{4E444AA0-8535-4457-91D9-7B1FFF9D2720}" srcOrd="0" destOrd="0" presId="urn:microsoft.com/office/officeart/2005/8/layout/matrix1"/>
    <dgm:cxn modelId="{0C35D75B-7140-48F5-9CA1-E766BB79F0CC}" type="presOf" srcId="{04E73C8C-EE78-42A5-A55E-81D2866F8E7A}" destId="{FECB915E-3640-48FC-8E3E-738AB7D28890}" srcOrd="0" destOrd="0" presId="urn:microsoft.com/office/officeart/2005/8/layout/matrix1"/>
    <dgm:cxn modelId="{ED5ABC2B-F748-4B9B-B887-89E95164769F}" srcId="{EBB78E6D-B9F7-4A07-97D1-6D563E759D74}" destId="{A283E882-464F-4571-B00D-156C6587BA5B}" srcOrd="3" destOrd="0" parTransId="{8A232C02-66F5-4F43-906D-232ED6220A9D}" sibTransId="{11B164A2-C4D4-472C-8B74-BA486F6A2C9F}"/>
    <dgm:cxn modelId="{CA046ECB-C7CD-44BF-9CDC-9DFD28864FCA}" srcId="{1E7D440E-7A56-4288-830C-A7F4FBC972CB}" destId="{EBB78E6D-B9F7-4A07-97D1-6D563E759D74}" srcOrd="0" destOrd="0" parTransId="{EF7FB3E5-199A-46A2-8833-CA5C42F5347A}" sibTransId="{5E6CAAC2-372A-4852-B742-6DA6A818F539}"/>
    <dgm:cxn modelId="{1A2336C7-A35C-4856-A08C-281D6DF7F18E}" srcId="{EBB78E6D-B9F7-4A07-97D1-6D563E759D74}" destId="{871A5BB1-48E0-431E-9E9F-AA94FF96815D}" srcOrd="1" destOrd="0" parTransId="{883C7B7A-F01A-4FB5-B6EC-7C82B702FD01}" sibTransId="{9593ABB1-72CF-487A-8B0D-9CC3EF6DBAD9}"/>
    <dgm:cxn modelId="{E9109441-91BE-4663-AD24-FF410571D9C4}" type="presOf" srcId="{A283E882-464F-4571-B00D-156C6587BA5B}" destId="{60A15DF4-F9C2-4185-98DF-73C6E5D908BF}" srcOrd="1" destOrd="0" presId="urn:microsoft.com/office/officeart/2005/8/layout/matrix1"/>
    <dgm:cxn modelId="{243C562D-6197-445A-85FD-7B2A23777C09}" type="presParOf" srcId="{2939D289-1843-4705-84C0-EA25346911C7}" destId="{86025365-3793-4980-86EC-7AF018E424B1}" srcOrd="0" destOrd="0" presId="urn:microsoft.com/office/officeart/2005/8/layout/matrix1"/>
    <dgm:cxn modelId="{3C4D2DD4-11E5-41A2-A0CF-B7405A19ED00}" type="presParOf" srcId="{86025365-3793-4980-86EC-7AF018E424B1}" destId="{FF1FF0AC-F1C3-418B-8542-AAD545EC43F5}" srcOrd="0" destOrd="0" presId="urn:microsoft.com/office/officeart/2005/8/layout/matrix1"/>
    <dgm:cxn modelId="{377C8DA3-C5AC-4599-9038-285A3A79B138}" type="presParOf" srcId="{86025365-3793-4980-86EC-7AF018E424B1}" destId="{F15A74FC-DBF9-4B25-929D-8A2DD5458FBD}" srcOrd="1" destOrd="0" presId="urn:microsoft.com/office/officeart/2005/8/layout/matrix1"/>
    <dgm:cxn modelId="{A204756C-886C-40E8-8CCB-9071CAC44C06}" type="presParOf" srcId="{86025365-3793-4980-86EC-7AF018E424B1}" destId="{6F496C90-0D78-4853-82CF-F37A852B6576}" srcOrd="2" destOrd="0" presId="urn:microsoft.com/office/officeart/2005/8/layout/matrix1"/>
    <dgm:cxn modelId="{2B4F6C26-A367-4561-A4D8-E0846D0E5BF7}" type="presParOf" srcId="{86025365-3793-4980-86EC-7AF018E424B1}" destId="{9E9759AB-3B89-4BD9-AF02-A0375F12C1B7}" srcOrd="3" destOrd="0" presId="urn:microsoft.com/office/officeart/2005/8/layout/matrix1"/>
    <dgm:cxn modelId="{E64EA300-06D5-439B-A460-95E2FF5E14C0}" type="presParOf" srcId="{86025365-3793-4980-86EC-7AF018E424B1}" destId="{FECB915E-3640-48FC-8E3E-738AB7D28890}" srcOrd="4" destOrd="0" presId="urn:microsoft.com/office/officeart/2005/8/layout/matrix1"/>
    <dgm:cxn modelId="{91AF6C30-E90C-4E92-8338-B70EEAB36B55}" type="presParOf" srcId="{86025365-3793-4980-86EC-7AF018E424B1}" destId="{E7E71446-CE88-44EC-B1FB-C446697B13CA}" srcOrd="5" destOrd="0" presId="urn:microsoft.com/office/officeart/2005/8/layout/matrix1"/>
    <dgm:cxn modelId="{D7B664D4-DAA4-4CBB-9D03-2805FB0D0777}" type="presParOf" srcId="{86025365-3793-4980-86EC-7AF018E424B1}" destId="{B534CC29-DD45-4412-B5FF-089C4A98438C}" srcOrd="6" destOrd="0" presId="urn:microsoft.com/office/officeart/2005/8/layout/matrix1"/>
    <dgm:cxn modelId="{D01C185E-A199-40E5-A9BF-3D14A29411C2}" type="presParOf" srcId="{86025365-3793-4980-86EC-7AF018E424B1}" destId="{60A15DF4-F9C2-4185-98DF-73C6E5D908BF}" srcOrd="7" destOrd="0" presId="urn:microsoft.com/office/officeart/2005/8/layout/matrix1"/>
    <dgm:cxn modelId="{FE0933CA-23C6-4A5C-98DD-544816E0614C}" type="presParOf" srcId="{2939D289-1843-4705-84C0-EA25346911C7}" destId="{4E444AA0-8535-4457-91D9-7B1FFF9D272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76B9D5-F5FC-4F0D-B6E9-BB3289654325}" type="doc">
      <dgm:prSet loTypeId="urn:microsoft.com/office/officeart/2005/8/layout/matrix1" loCatId="matrix" qsTypeId="urn:microsoft.com/office/officeart/2005/8/quickstyle/3d3" qsCatId="3D" csTypeId="urn:microsoft.com/office/officeart/2005/8/colors/accent1_4" csCatId="accent1" phldr="1"/>
      <dgm:spPr/>
      <dgm:t>
        <a:bodyPr/>
        <a:lstStyle/>
        <a:p>
          <a:endParaRPr lang="fr-FR"/>
        </a:p>
      </dgm:t>
    </dgm:pt>
    <dgm:pt modelId="{854895D0-22F0-4B78-B8C2-4986FB8299FA}">
      <dgm:prSet phldrT="[Texte]" custT="1"/>
      <dgm:spPr>
        <a:solidFill>
          <a:schemeClr val="bg1"/>
        </a:solidFill>
      </dgm:spPr>
      <dgm:t>
        <a:bodyPr lIns="36000" rIns="36000"/>
        <a:lstStyle/>
        <a:p>
          <a:pPr>
            <a:spcAft>
              <a:spcPts val="600"/>
            </a:spcAft>
          </a:pPr>
          <a:r>
            <a:rPr lang="fr-FR" sz="2800" b="1" smtClean="0">
              <a:solidFill>
                <a:srgbClr val="FF9900"/>
              </a:solidFill>
              <a:latin typeface="Arial" pitchFamily="34" charset="0"/>
              <a:cs typeface="Arial" pitchFamily="34" charset="0"/>
            </a:rPr>
            <a:t>Euro-DIM</a:t>
          </a:r>
        </a:p>
        <a:p>
          <a:pPr>
            <a:spcAft>
              <a:spcPts val="0"/>
            </a:spcAft>
          </a:pPr>
          <a:r>
            <a:rPr lang="fr-FR" sz="1600" b="1" smtClean="0">
              <a:solidFill>
                <a:srgbClr val="FF9900"/>
              </a:solidFill>
              <a:latin typeface="Calibri" pitchFamily="34" charset="0"/>
              <a:cs typeface="Arial" pitchFamily="34" charset="0"/>
            </a:rPr>
            <a:t>A tool full package </a:t>
          </a:r>
        </a:p>
        <a:p>
          <a:pPr>
            <a:spcAft>
              <a:spcPts val="0"/>
            </a:spcAft>
          </a:pPr>
          <a:r>
            <a:rPr lang="fr-FR" sz="1600" b="1" smtClean="0">
              <a:solidFill>
                <a:srgbClr val="FF9900"/>
              </a:solidFill>
              <a:latin typeface="Calibri" pitchFamily="34" charset="0"/>
              <a:cs typeface="Arial" pitchFamily="34" charset="0"/>
            </a:rPr>
            <a:t>for an integrated mobility</a:t>
          </a:r>
          <a:endParaRPr lang="fr-FR" sz="1600" b="1">
            <a:solidFill>
              <a:srgbClr val="FF9900"/>
            </a:solidFill>
            <a:latin typeface="Calibri" pitchFamily="34" charset="0"/>
            <a:cs typeface="Arial" pitchFamily="34" charset="0"/>
          </a:endParaRPr>
        </a:p>
      </dgm:t>
    </dgm:pt>
    <dgm:pt modelId="{6028DE42-4D6B-4E3D-9D6B-1074ED6A78E6}" type="parTrans" cxnId="{D5EC5B48-0E6C-4A0D-9A74-27F6D205D756}">
      <dgm:prSet/>
      <dgm:spPr/>
      <dgm:t>
        <a:bodyPr/>
        <a:lstStyle/>
        <a:p>
          <a:endParaRPr lang="fr-FR"/>
        </a:p>
      </dgm:t>
    </dgm:pt>
    <dgm:pt modelId="{926A1C5E-4CE4-41B0-ADB4-CAE28851D2B7}" type="sibTrans" cxnId="{D5EC5B48-0E6C-4A0D-9A74-27F6D205D756}">
      <dgm:prSet/>
      <dgm:spPr/>
      <dgm:t>
        <a:bodyPr/>
        <a:lstStyle/>
        <a:p>
          <a:endParaRPr lang="fr-FR"/>
        </a:p>
      </dgm:t>
    </dgm:pt>
    <dgm:pt modelId="{ED0F29CA-34A0-47E5-BC0D-2F26C85132D6}">
      <dgm:prSet phldrT="[Texte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000" b="1" smtClean="0">
              <a:latin typeface="Calibri" pitchFamily="34" charset="0"/>
              <a:cs typeface="Arial" pitchFamily="34" charset="0"/>
            </a:rPr>
            <a:t>To describe the mobility by learning outcomes</a:t>
          </a:r>
          <a:endParaRPr lang="fr-FR" sz="2000" b="1">
            <a:latin typeface="Calibri" pitchFamily="34" charset="0"/>
            <a:cs typeface="Arial" pitchFamily="34" charset="0"/>
          </a:endParaRPr>
        </a:p>
      </dgm:t>
    </dgm:pt>
    <dgm:pt modelId="{E7F282E9-EBFB-4294-A035-64629B36AD3C}" type="parTrans" cxnId="{3DA9F9F3-2FDB-48F5-9542-FABECA3A9790}">
      <dgm:prSet/>
      <dgm:spPr/>
      <dgm:t>
        <a:bodyPr/>
        <a:lstStyle/>
        <a:p>
          <a:endParaRPr lang="fr-FR"/>
        </a:p>
      </dgm:t>
    </dgm:pt>
    <dgm:pt modelId="{AC347C78-F0E7-4E41-818C-7D405FAEFDB2}" type="sibTrans" cxnId="{3DA9F9F3-2FDB-48F5-9542-FABECA3A9790}">
      <dgm:prSet/>
      <dgm:spPr/>
      <dgm:t>
        <a:bodyPr/>
        <a:lstStyle/>
        <a:p>
          <a:endParaRPr lang="fr-FR"/>
        </a:p>
      </dgm:t>
    </dgm:pt>
    <dgm:pt modelId="{AC7E1431-D406-4340-9129-334D50FD4E96}">
      <dgm:prSet phldrT="[Texte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fr-FR" sz="2000" b="1" smtClean="0">
            <a:latin typeface="Calibri" pitchFamily="34" charset="0"/>
            <a:cs typeface="Arial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fr-FR" sz="2000" b="1" smtClean="0">
              <a:latin typeface="Calibri" pitchFamily="34" charset="0"/>
              <a:cs typeface="Arial" pitchFamily="34" charset="0"/>
            </a:rPr>
            <a:t>To overcome language and cultural barriers</a:t>
          </a:r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b="1" smtClean="0">
            <a:latin typeface="Arial" pitchFamily="34" charset="0"/>
            <a:cs typeface="Arial" pitchFamily="34" charset="0"/>
          </a:endParaRPr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b="1">
            <a:latin typeface="Arial" pitchFamily="34" charset="0"/>
            <a:cs typeface="Arial" pitchFamily="34" charset="0"/>
          </a:endParaRPr>
        </a:p>
      </dgm:t>
    </dgm:pt>
    <dgm:pt modelId="{68ACA0A2-F9AB-48D8-9BF6-08B277381AFD}" type="parTrans" cxnId="{C3656E7C-0D24-4E26-A73D-3AF475302575}">
      <dgm:prSet/>
      <dgm:spPr/>
      <dgm:t>
        <a:bodyPr/>
        <a:lstStyle/>
        <a:p>
          <a:endParaRPr lang="fr-FR"/>
        </a:p>
      </dgm:t>
    </dgm:pt>
    <dgm:pt modelId="{44C3ED34-7AA2-4799-890B-5C7FCDF58748}" type="sibTrans" cxnId="{C3656E7C-0D24-4E26-A73D-3AF475302575}">
      <dgm:prSet/>
      <dgm:spPr/>
      <dgm:t>
        <a:bodyPr/>
        <a:lstStyle/>
        <a:p>
          <a:endParaRPr lang="fr-FR"/>
        </a:p>
      </dgm:t>
    </dgm:pt>
    <dgm:pt modelId="{4DB51BE8-0133-4C97-969A-645F4A33202D}">
      <dgm:prSet phldrT="[Texte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fr-FR" sz="2000" b="1" smtClean="0">
              <a:latin typeface="Calibri" pitchFamily="34" charset="0"/>
              <a:cs typeface="Arial" pitchFamily="34" charset="0"/>
            </a:rPr>
            <a:t>To developp sectoral network</a:t>
          </a:r>
        </a:p>
        <a:p>
          <a:endParaRPr lang="fr-FR" sz="2000" b="1">
            <a:latin typeface="Arial" pitchFamily="34" charset="0"/>
            <a:cs typeface="Arial" pitchFamily="34" charset="0"/>
          </a:endParaRPr>
        </a:p>
      </dgm:t>
    </dgm:pt>
    <dgm:pt modelId="{34D8B2B8-5552-4C4B-85FB-92CD8D53105F}" type="sibTrans" cxnId="{52607163-6F50-41FE-AC03-30D1F5124894}">
      <dgm:prSet/>
      <dgm:spPr/>
      <dgm:t>
        <a:bodyPr/>
        <a:lstStyle/>
        <a:p>
          <a:endParaRPr lang="fr-FR"/>
        </a:p>
      </dgm:t>
    </dgm:pt>
    <dgm:pt modelId="{1F601287-8D5F-46B4-AC36-DF2DCDC00978}" type="parTrans" cxnId="{52607163-6F50-41FE-AC03-30D1F5124894}">
      <dgm:prSet/>
      <dgm:spPr/>
      <dgm:t>
        <a:bodyPr/>
        <a:lstStyle/>
        <a:p>
          <a:endParaRPr lang="fr-FR"/>
        </a:p>
      </dgm:t>
    </dgm:pt>
    <dgm:pt modelId="{167B4B77-CC0D-4FBD-B7C2-06622A33C4A1}">
      <dgm:prSet phldrT="[Texte]" custT="1"/>
      <dgm:spPr/>
      <dgm:t>
        <a:bodyPr/>
        <a:lstStyle/>
        <a:p>
          <a:r>
            <a:rPr lang="en-US" sz="2000" b="1" smtClean="0">
              <a:latin typeface="Calibri" pitchFamily="34" charset="0"/>
              <a:cs typeface="Arial" pitchFamily="34" charset="0"/>
            </a:rPr>
            <a:t>To mobilize and train all the actors involved</a:t>
          </a:r>
          <a:endParaRPr lang="fr-FR" sz="2000" b="1">
            <a:latin typeface="Calibri" pitchFamily="34" charset="0"/>
            <a:cs typeface="Arial" pitchFamily="34" charset="0"/>
          </a:endParaRPr>
        </a:p>
      </dgm:t>
    </dgm:pt>
    <dgm:pt modelId="{B545FBC3-32FC-423A-87D7-BCA215CCEA21}" type="sibTrans" cxnId="{5E2B908B-AE47-470E-98A5-755BE82EF61A}">
      <dgm:prSet/>
      <dgm:spPr/>
      <dgm:t>
        <a:bodyPr/>
        <a:lstStyle/>
        <a:p>
          <a:endParaRPr lang="fr-FR"/>
        </a:p>
      </dgm:t>
    </dgm:pt>
    <dgm:pt modelId="{AE93B6B6-9276-4017-B5D6-0A0921448F6E}" type="parTrans" cxnId="{5E2B908B-AE47-470E-98A5-755BE82EF61A}">
      <dgm:prSet/>
      <dgm:spPr/>
      <dgm:t>
        <a:bodyPr/>
        <a:lstStyle/>
        <a:p>
          <a:endParaRPr lang="fr-FR"/>
        </a:p>
      </dgm:t>
    </dgm:pt>
    <dgm:pt modelId="{82CF24EE-1CBA-4452-AF05-2F3E3AE64589}" type="pres">
      <dgm:prSet presAssocID="{2576B9D5-F5FC-4F0D-B6E9-BB3289654325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05AA5088-9463-46DA-B501-22F96AB52710}" type="pres">
      <dgm:prSet presAssocID="{2576B9D5-F5FC-4F0D-B6E9-BB3289654325}" presName="matrix" presStyleCnt="0"/>
      <dgm:spPr/>
      <dgm:t>
        <a:bodyPr/>
        <a:lstStyle/>
        <a:p>
          <a:endParaRPr lang="fr-FR"/>
        </a:p>
      </dgm:t>
    </dgm:pt>
    <dgm:pt modelId="{3B94F31A-F7F5-4D2B-A638-A8AC510FD85E}" type="pres">
      <dgm:prSet presAssocID="{2576B9D5-F5FC-4F0D-B6E9-BB3289654325}" presName="tile1" presStyleLbl="node1" presStyleIdx="0" presStyleCnt="4" custLinFactNeighborX="0" custLinFactNeighborY="-9375"/>
      <dgm:spPr/>
      <dgm:t>
        <a:bodyPr/>
        <a:lstStyle/>
        <a:p>
          <a:endParaRPr lang="fr-FR"/>
        </a:p>
      </dgm:t>
    </dgm:pt>
    <dgm:pt modelId="{7625EEC0-AB16-4042-B672-3DD1CB39E2B5}" type="pres">
      <dgm:prSet presAssocID="{2576B9D5-F5FC-4F0D-B6E9-BB328965432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86858C3-7113-4CC5-8C40-FC34F3B7AA85}" type="pres">
      <dgm:prSet presAssocID="{2576B9D5-F5FC-4F0D-B6E9-BB3289654325}" presName="tile2" presStyleLbl="node1" presStyleIdx="1" presStyleCnt="4" custLinFactNeighborX="4725" custLinFactNeighborY="-13398"/>
      <dgm:spPr/>
      <dgm:t>
        <a:bodyPr/>
        <a:lstStyle/>
        <a:p>
          <a:endParaRPr lang="fr-FR"/>
        </a:p>
      </dgm:t>
    </dgm:pt>
    <dgm:pt modelId="{0AF4B2CF-0C42-44A4-A799-935F0809FB4B}" type="pres">
      <dgm:prSet presAssocID="{2576B9D5-F5FC-4F0D-B6E9-BB328965432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977EA42-AC90-4E28-9488-B1193A702D0F}" type="pres">
      <dgm:prSet presAssocID="{2576B9D5-F5FC-4F0D-B6E9-BB3289654325}" presName="tile3" presStyleLbl="node1" presStyleIdx="2" presStyleCnt="4" custLinFactNeighborX="-1586" custLinFactNeighborY="0"/>
      <dgm:spPr/>
      <dgm:t>
        <a:bodyPr/>
        <a:lstStyle/>
        <a:p>
          <a:endParaRPr lang="fr-FR"/>
        </a:p>
      </dgm:t>
    </dgm:pt>
    <dgm:pt modelId="{CA17BC2A-425A-4CFD-9BFE-D77C341A3CA9}" type="pres">
      <dgm:prSet presAssocID="{2576B9D5-F5FC-4F0D-B6E9-BB328965432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F5309F0-2250-4580-803B-868D37DF7092}" type="pres">
      <dgm:prSet presAssocID="{2576B9D5-F5FC-4F0D-B6E9-BB3289654325}" presName="tile4" presStyleLbl="node1" presStyleIdx="3" presStyleCnt="4"/>
      <dgm:spPr/>
      <dgm:t>
        <a:bodyPr/>
        <a:lstStyle/>
        <a:p>
          <a:endParaRPr lang="fr-FR"/>
        </a:p>
      </dgm:t>
    </dgm:pt>
    <dgm:pt modelId="{B01EB312-5D54-4152-B884-AF23E448BE32}" type="pres">
      <dgm:prSet presAssocID="{2576B9D5-F5FC-4F0D-B6E9-BB328965432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90C78FE-F0CE-4D4B-A5F4-83B98F56B358}" type="pres">
      <dgm:prSet presAssocID="{2576B9D5-F5FC-4F0D-B6E9-BB3289654325}" presName="centerTile" presStyleLbl="fgShp" presStyleIdx="0" presStyleCnt="1" custScaleX="244640" custScaleY="128571" custLinFactNeighborX="487">
        <dgm:presLayoutVars>
          <dgm:chMax val="0"/>
          <dgm:chPref val="0"/>
        </dgm:presLayoutVars>
      </dgm:prSet>
      <dgm:spPr/>
      <dgm:t>
        <a:bodyPr/>
        <a:lstStyle/>
        <a:p>
          <a:endParaRPr lang="fr-FR"/>
        </a:p>
      </dgm:t>
    </dgm:pt>
  </dgm:ptLst>
  <dgm:cxnLst>
    <dgm:cxn modelId="{5E2B908B-AE47-470E-98A5-755BE82EF61A}" srcId="{854895D0-22F0-4B78-B8C2-4986FB8299FA}" destId="{167B4B77-CC0D-4FBD-B7C2-06622A33C4A1}" srcOrd="1" destOrd="0" parTransId="{AE93B6B6-9276-4017-B5D6-0A0921448F6E}" sibTransId="{B545FBC3-32FC-423A-87D7-BCA215CCEA21}"/>
    <dgm:cxn modelId="{E2EDAEEE-8B72-453F-A86D-CED9780BFFA5}" type="presOf" srcId="{854895D0-22F0-4B78-B8C2-4986FB8299FA}" destId="{F90C78FE-F0CE-4D4B-A5F4-83B98F56B358}" srcOrd="0" destOrd="0" presId="urn:microsoft.com/office/officeart/2005/8/layout/matrix1"/>
    <dgm:cxn modelId="{5283816E-BF92-4502-8D5F-19D526E2D27F}" type="presOf" srcId="{167B4B77-CC0D-4FBD-B7C2-06622A33C4A1}" destId="{386858C3-7113-4CC5-8C40-FC34F3B7AA85}" srcOrd="0" destOrd="0" presId="urn:microsoft.com/office/officeart/2005/8/layout/matrix1"/>
    <dgm:cxn modelId="{C3656E7C-0D24-4E26-A73D-3AF475302575}" srcId="{854895D0-22F0-4B78-B8C2-4986FB8299FA}" destId="{AC7E1431-D406-4340-9129-334D50FD4E96}" srcOrd="3" destOrd="0" parTransId="{68ACA0A2-F9AB-48D8-9BF6-08B277381AFD}" sibTransId="{44C3ED34-7AA2-4799-890B-5C7FCDF58748}"/>
    <dgm:cxn modelId="{03D9037D-0F9D-48DF-9546-2908AC0C793F}" type="presOf" srcId="{4DB51BE8-0133-4C97-969A-645F4A33202D}" destId="{CA17BC2A-425A-4CFD-9BFE-D77C341A3CA9}" srcOrd="1" destOrd="0" presId="urn:microsoft.com/office/officeart/2005/8/layout/matrix1"/>
    <dgm:cxn modelId="{A2ECB463-99F3-49BD-B5FD-5C852AE9AE95}" type="presOf" srcId="{4DB51BE8-0133-4C97-969A-645F4A33202D}" destId="{E977EA42-AC90-4E28-9488-B1193A702D0F}" srcOrd="0" destOrd="0" presId="urn:microsoft.com/office/officeart/2005/8/layout/matrix1"/>
    <dgm:cxn modelId="{D5EC5B48-0E6C-4A0D-9A74-27F6D205D756}" srcId="{2576B9D5-F5FC-4F0D-B6E9-BB3289654325}" destId="{854895D0-22F0-4B78-B8C2-4986FB8299FA}" srcOrd="0" destOrd="0" parTransId="{6028DE42-4D6B-4E3D-9D6B-1074ED6A78E6}" sibTransId="{926A1C5E-4CE4-41B0-ADB4-CAE28851D2B7}"/>
    <dgm:cxn modelId="{38BA8B6D-06D5-4EFC-AA6C-52337F3EE2B7}" type="presOf" srcId="{ED0F29CA-34A0-47E5-BC0D-2F26C85132D6}" destId="{3B94F31A-F7F5-4D2B-A638-A8AC510FD85E}" srcOrd="0" destOrd="0" presId="urn:microsoft.com/office/officeart/2005/8/layout/matrix1"/>
    <dgm:cxn modelId="{8FA99FF7-16CB-4684-9726-7654642753C0}" type="presOf" srcId="{2576B9D5-F5FC-4F0D-B6E9-BB3289654325}" destId="{82CF24EE-1CBA-4452-AF05-2F3E3AE64589}" srcOrd="0" destOrd="0" presId="urn:microsoft.com/office/officeart/2005/8/layout/matrix1"/>
    <dgm:cxn modelId="{928C5BDB-6C7E-468B-99DC-92104E9379CE}" type="presOf" srcId="{ED0F29CA-34A0-47E5-BC0D-2F26C85132D6}" destId="{7625EEC0-AB16-4042-B672-3DD1CB39E2B5}" srcOrd="1" destOrd="0" presId="urn:microsoft.com/office/officeart/2005/8/layout/matrix1"/>
    <dgm:cxn modelId="{3EF160E5-1F83-4776-9056-A242D56574CE}" type="presOf" srcId="{AC7E1431-D406-4340-9129-334D50FD4E96}" destId="{EF5309F0-2250-4580-803B-868D37DF7092}" srcOrd="0" destOrd="0" presId="urn:microsoft.com/office/officeart/2005/8/layout/matrix1"/>
    <dgm:cxn modelId="{3DA9F9F3-2FDB-48F5-9542-FABECA3A9790}" srcId="{854895D0-22F0-4B78-B8C2-4986FB8299FA}" destId="{ED0F29CA-34A0-47E5-BC0D-2F26C85132D6}" srcOrd="0" destOrd="0" parTransId="{E7F282E9-EBFB-4294-A035-64629B36AD3C}" sibTransId="{AC347C78-F0E7-4E41-818C-7D405FAEFDB2}"/>
    <dgm:cxn modelId="{52607163-6F50-41FE-AC03-30D1F5124894}" srcId="{854895D0-22F0-4B78-B8C2-4986FB8299FA}" destId="{4DB51BE8-0133-4C97-969A-645F4A33202D}" srcOrd="2" destOrd="0" parTransId="{1F601287-8D5F-46B4-AC36-DF2DCDC00978}" sibTransId="{34D8B2B8-5552-4C4B-85FB-92CD8D53105F}"/>
    <dgm:cxn modelId="{356CD131-9E0B-4B6E-BF46-AF9F9B1A71B3}" type="presOf" srcId="{167B4B77-CC0D-4FBD-B7C2-06622A33C4A1}" destId="{0AF4B2CF-0C42-44A4-A799-935F0809FB4B}" srcOrd="1" destOrd="0" presId="urn:microsoft.com/office/officeart/2005/8/layout/matrix1"/>
    <dgm:cxn modelId="{BC55ABDE-66DA-412B-923C-22BDAECC84E3}" type="presOf" srcId="{AC7E1431-D406-4340-9129-334D50FD4E96}" destId="{B01EB312-5D54-4152-B884-AF23E448BE32}" srcOrd="1" destOrd="0" presId="urn:microsoft.com/office/officeart/2005/8/layout/matrix1"/>
    <dgm:cxn modelId="{48E6EB61-EE37-44E2-ABBB-B4CCA525FFFB}" type="presParOf" srcId="{82CF24EE-1CBA-4452-AF05-2F3E3AE64589}" destId="{05AA5088-9463-46DA-B501-22F96AB52710}" srcOrd="0" destOrd="0" presId="urn:microsoft.com/office/officeart/2005/8/layout/matrix1"/>
    <dgm:cxn modelId="{09963B4B-AE95-4768-B922-74499F32F618}" type="presParOf" srcId="{05AA5088-9463-46DA-B501-22F96AB52710}" destId="{3B94F31A-F7F5-4D2B-A638-A8AC510FD85E}" srcOrd="0" destOrd="0" presId="urn:microsoft.com/office/officeart/2005/8/layout/matrix1"/>
    <dgm:cxn modelId="{371ED783-E60D-4BA4-AA4B-2D65D7331660}" type="presParOf" srcId="{05AA5088-9463-46DA-B501-22F96AB52710}" destId="{7625EEC0-AB16-4042-B672-3DD1CB39E2B5}" srcOrd="1" destOrd="0" presId="urn:microsoft.com/office/officeart/2005/8/layout/matrix1"/>
    <dgm:cxn modelId="{1D8F191E-46C7-48FC-A15A-652A7807F92F}" type="presParOf" srcId="{05AA5088-9463-46DA-B501-22F96AB52710}" destId="{386858C3-7113-4CC5-8C40-FC34F3B7AA85}" srcOrd="2" destOrd="0" presId="urn:microsoft.com/office/officeart/2005/8/layout/matrix1"/>
    <dgm:cxn modelId="{9D4BD8CB-03E1-4849-9CDD-595966D7B04C}" type="presParOf" srcId="{05AA5088-9463-46DA-B501-22F96AB52710}" destId="{0AF4B2CF-0C42-44A4-A799-935F0809FB4B}" srcOrd="3" destOrd="0" presId="urn:microsoft.com/office/officeart/2005/8/layout/matrix1"/>
    <dgm:cxn modelId="{E72314F8-A8B0-4808-8E1B-CF3FAB47B748}" type="presParOf" srcId="{05AA5088-9463-46DA-B501-22F96AB52710}" destId="{E977EA42-AC90-4E28-9488-B1193A702D0F}" srcOrd="4" destOrd="0" presId="urn:microsoft.com/office/officeart/2005/8/layout/matrix1"/>
    <dgm:cxn modelId="{F589D67C-F4F6-4C4D-A1D9-9FC206F19A56}" type="presParOf" srcId="{05AA5088-9463-46DA-B501-22F96AB52710}" destId="{CA17BC2A-425A-4CFD-9BFE-D77C341A3CA9}" srcOrd="5" destOrd="0" presId="urn:microsoft.com/office/officeart/2005/8/layout/matrix1"/>
    <dgm:cxn modelId="{B9192550-7CDD-48DB-A3B6-21ECFB582E0D}" type="presParOf" srcId="{05AA5088-9463-46DA-B501-22F96AB52710}" destId="{EF5309F0-2250-4580-803B-868D37DF7092}" srcOrd="6" destOrd="0" presId="urn:microsoft.com/office/officeart/2005/8/layout/matrix1"/>
    <dgm:cxn modelId="{325C4397-1261-4D75-B020-1E431FE06189}" type="presParOf" srcId="{05AA5088-9463-46DA-B501-22F96AB52710}" destId="{B01EB312-5D54-4152-B884-AF23E448BE32}" srcOrd="7" destOrd="0" presId="urn:microsoft.com/office/officeart/2005/8/layout/matrix1"/>
    <dgm:cxn modelId="{84FEA80E-6C85-487A-A357-89ED589FD8E7}" type="presParOf" srcId="{82CF24EE-1CBA-4452-AF05-2F3E3AE64589}" destId="{F90C78FE-F0CE-4D4B-A5F4-83B98F56B358}" srcOrd="1" destOrd="0" presId="urn:microsoft.com/office/officeart/2005/8/layout/matrix1"/>
  </dgm:cxnLst>
  <dgm:bg/>
  <dgm:whole>
    <a:ln>
      <a:solidFill>
        <a:schemeClr val="lt1">
          <a:hueOff val="0"/>
          <a:satOff val="0"/>
          <a:lumOff val="0"/>
        </a:schemeClr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7D440E-7A56-4288-830C-A7F4FBC972CB}" type="doc">
      <dgm:prSet loTypeId="urn:microsoft.com/office/officeart/2005/8/layout/matrix1" loCatId="matrix" qsTypeId="urn:microsoft.com/office/officeart/2005/8/quickstyle/3d5" qsCatId="3D" csTypeId="urn:microsoft.com/office/officeart/2005/8/colors/accent1_4" csCatId="accent1" phldr="1"/>
      <dgm:spPr/>
      <dgm:t>
        <a:bodyPr/>
        <a:lstStyle/>
        <a:p>
          <a:endParaRPr lang="fr-FR"/>
        </a:p>
      </dgm:t>
    </dgm:pt>
    <dgm:pt modelId="{EBB78E6D-B9F7-4A07-97D1-6D563E759D74}">
      <dgm:prSet phldrT="[Texte]" custT="1"/>
      <dgm:spPr/>
      <dgm:t>
        <a:bodyPr/>
        <a:lstStyle/>
        <a:p>
          <a:r>
            <a:rPr lang="fr-FR" sz="1400" b="1" smtClean="0">
              <a:latin typeface="Arial" pitchFamily="34" charset="0"/>
              <a:cs typeface="Arial" pitchFamily="34" charset="0"/>
            </a:rPr>
            <a:t>Euro-DIM</a:t>
          </a:r>
          <a:endParaRPr lang="fr-FR" sz="1400" b="1">
            <a:latin typeface="Arial" pitchFamily="34" charset="0"/>
            <a:cs typeface="Arial" pitchFamily="34" charset="0"/>
          </a:endParaRPr>
        </a:p>
      </dgm:t>
    </dgm:pt>
    <dgm:pt modelId="{EF7FB3E5-199A-46A2-8833-CA5C42F5347A}" type="parTrans" cxnId="{CA046ECB-C7CD-44BF-9CDC-9DFD28864FCA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5E6CAAC2-372A-4852-B742-6DA6A818F539}" type="sibTrans" cxnId="{CA046ECB-C7CD-44BF-9CDC-9DFD28864FCA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77EA57A7-23A4-42F9-BB5F-E2E1ED5E458B}">
      <dgm:prSet phldrT="[Texte]" custT="1"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ACA1FE7A-5F27-4925-9BE1-0CC9BDD8FAAE}" type="parTrans" cxnId="{70579506-7C4D-4BBA-8487-DE9AFCFDFFC4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21A32A00-CD33-4552-A36A-D624238BC79B}" type="sibTrans" cxnId="{70579506-7C4D-4BBA-8487-DE9AFCFDFFC4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871A5BB1-48E0-431E-9E9F-AA94FF96815D}">
      <dgm:prSet phldrT="[Texte]" custT="1"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883C7B7A-F01A-4FB5-B6EC-7C82B702FD01}" type="parTrans" cxnId="{1A2336C7-A35C-4856-A08C-281D6DF7F18E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9593ABB1-72CF-487A-8B0D-9CC3EF6DBAD9}" type="sibTrans" cxnId="{1A2336C7-A35C-4856-A08C-281D6DF7F18E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04E73C8C-EE78-42A5-A55E-81D2866F8E7A}">
      <dgm:prSet phldrT="[Texte]" custT="1"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79F44214-E63C-43B2-8DC4-EFB01B79F101}" type="parTrans" cxnId="{BBFD676C-A1C0-4E66-8D83-6FF7CB3BC8BB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ECFE716C-B996-4514-868C-40F7F7CE0EB5}" type="sibTrans" cxnId="{BBFD676C-A1C0-4E66-8D83-6FF7CB3BC8BB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A283E882-464F-4571-B00D-156C6587BA5B}">
      <dgm:prSet phldrT="[Texte]" custT="1"/>
      <dgm:spPr>
        <a:solidFill>
          <a:srgbClr val="00B050"/>
        </a:solidFill>
      </dgm:spPr>
      <dgm:t>
        <a:bodyPr/>
        <a:lstStyle/>
        <a:p>
          <a:r>
            <a:rPr lang="fr-FR" sz="1600" b="1" smtClean="0">
              <a:latin typeface="Arial" pitchFamily="34" charset="0"/>
              <a:cs typeface="Arial" pitchFamily="34" charset="0"/>
            </a:rPr>
            <a:t>Virtual mobility</a:t>
          </a:r>
          <a:endParaRPr lang="fr-FR" sz="1600" b="1">
            <a:latin typeface="Arial" pitchFamily="34" charset="0"/>
            <a:cs typeface="Arial" pitchFamily="34" charset="0"/>
          </a:endParaRPr>
        </a:p>
      </dgm:t>
    </dgm:pt>
    <dgm:pt modelId="{8A232C02-66F5-4F43-906D-232ED6220A9D}" type="parTrans" cxnId="{ED5ABC2B-F748-4B9B-B887-89E95164769F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11B164A2-C4D4-472C-8B74-BA486F6A2C9F}" type="sibTrans" cxnId="{ED5ABC2B-F748-4B9B-B887-89E95164769F}">
      <dgm:prSet/>
      <dgm:spPr/>
      <dgm:t>
        <a:bodyPr/>
        <a:lstStyle/>
        <a:p>
          <a:endParaRPr lang="fr-FR" sz="3200" b="1">
            <a:latin typeface="Arial" pitchFamily="34" charset="0"/>
            <a:cs typeface="Arial" pitchFamily="34" charset="0"/>
          </a:endParaRPr>
        </a:p>
      </dgm:t>
    </dgm:pt>
    <dgm:pt modelId="{2939D289-1843-4705-84C0-EA25346911C7}" type="pres">
      <dgm:prSet presAssocID="{1E7D440E-7A56-4288-830C-A7F4FBC972C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86025365-3793-4980-86EC-7AF018E424B1}" type="pres">
      <dgm:prSet presAssocID="{1E7D440E-7A56-4288-830C-A7F4FBC972CB}" presName="matrix" presStyleCnt="0"/>
      <dgm:spPr/>
    </dgm:pt>
    <dgm:pt modelId="{FF1FF0AC-F1C3-418B-8542-AAD545EC43F5}" type="pres">
      <dgm:prSet presAssocID="{1E7D440E-7A56-4288-830C-A7F4FBC972CB}" presName="tile1" presStyleLbl="node1" presStyleIdx="0" presStyleCnt="4"/>
      <dgm:spPr/>
      <dgm:t>
        <a:bodyPr/>
        <a:lstStyle/>
        <a:p>
          <a:endParaRPr lang="fr-FR"/>
        </a:p>
      </dgm:t>
    </dgm:pt>
    <dgm:pt modelId="{F15A74FC-DBF9-4B25-929D-8A2DD5458FBD}" type="pres">
      <dgm:prSet presAssocID="{1E7D440E-7A56-4288-830C-A7F4FBC972C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F496C90-0D78-4853-82CF-F37A852B6576}" type="pres">
      <dgm:prSet presAssocID="{1E7D440E-7A56-4288-830C-A7F4FBC972CB}" presName="tile2" presStyleLbl="node1" presStyleIdx="1" presStyleCnt="4"/>
      <dgm:spPr/>
      <dgm:t>
        <a:bodyPr/>
        <a:lstStyle/>
        <a:p>
          <a:endParaRPr lang="fr-FR"/>
        </a:p>
      </dgm:t>
    </dgm:pt>
    <dgm:pt modelId="{9E9759AB-3B89-4BD9-AF02-A0375F12C1B7}" type="pres">
      <dgm:prSet presAssocID="{1E7D440E-7A56-4288-830C-A7F4FBC972C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ECB915E-3640-48FC-8E3E-738AB7D28890}" type="pres">
      <dgm:prSet presAssocID="{1E7D440E-7A56-4288-830C-A7F4FBC972CB}" presName="tile3" presStyleLbl="node1" presStyleIdx="2" presStyleCnt="4"/>
      <dgm:spPr/>
      <dgm:t>
        <a:bodyPr/>
        <a:lstStyle/>
        <a:p>
          <a:endParaRPr lang="fr-FR"/>
        </a:p>
      </dgm:t>
    </dgm:pt>
    <dgm:pt modelId="{E7E71446-CE88-44EC-B1FB-C446697B13CA}" type="pres">
      <dgm:prSet presAssocID="{1E7D440E-7A56-4288-830C-A7F4FBC972C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534CC29-DD45-4412-B5FF-089C4A98438C}" type="pres">
      <dgm:prSet presAssocID="{1E7D440E-7A56-4288-830C-A7F4FBC972CB}" presName="tile4" presStyleLbl="node1" presStyleIdx="3" presStyleCnt="4" custLinFactNeighborX="13580" custLinFactNeighborY="18519"/>
      <dgm:spPr/>
      <dgm:t>
        <a:bodyPr/>
        <a:lstStyle/>
        <a:p>
          <a:endParaRPr lang="fr-FR"/>
        </a:p>
      </dgm:t>
    </dgm:pt>
    <dgm:pt modelId="{60A15DF4-F9C2-4185-98DF-73C6E5D908BF}" type="pres">
      <dgm:prSet presAssocID="{1E7D440E-7A56-4288-830C-A7F4FBC972C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E444AA0-8535-4457-91D9-7B1FFF9D2720}" type="pres">
      <dgm:prSet presAssocID="{1E7D440E-7A56-4288-830C-A7F4FBC972C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fr-FR"/>
        </a:p>
      </dgm:t>
    </dgm:pt>
  </dgm:ptLst>
  <dgm:cxnLst>
    <dgm:cxn modelId="{C806C674-3DC0-4EAD-85EF-272624089898}" type="presOf" srcId="{871A5BB1-48E0-431E-9E9F-AA94FF96815D}" destId="{6F496C90-0D78-4853-82CF-F37A852B6576}" srcOrd="0" destOrd="0" presId="urn:microsoft.com/office/officeart/2005/8/layout/matrix1"/>
    <dgm:cxn modelId="{1C453814-7B48-48A3-87FC-81C0DEBE914B}" type="presOf" srcId="{A283E882-464F-4571-B00D-156C6587BA5B}" destId="{60A15DF4-F9C2-4185-98DF-73C6E5D908BF}" srcOrd="1" destOrd="0" presId="urn:microsoft.com/office/officeart/2005/8/layout/matrix1"/>
    <dgm:cxn modelId="{5CD6F1FD-E8C9-4454-8C28-7CDE6007266A}" type="presOf" srcId="{77EA57A7-23A4-42F9-BB5F-E2E1ED5E458B}" destId="{F15A74FC-DBF9-4B25-929D-8A2DD5458FBD}" srcOrd="1" destOrd="0" presId="urn:microsoft.com/office/officeart/2005/8/layout/matrix1"/>
    <dgm:cxn modelId="{65E521C8-5DFC-400F-B0DD-DF9AD286D2B1}" type="presOf" srcId="{1E7D440E-7A56-4288-830C-A7F4FBC972CB}" destId="{2939D289-1843-4705-84C0-EA25346911C7}" srcOrd="0" destOrd="0" presId="urn:microsoft.com/office/officeart/2005/8/layout/matrix1"/>
    <dgm:cxn modelId="{57425F58-83AE-48EA-A401-8DBDD301554E}" type="presOf" srcId="{871A5BB1-48E0-431E-9E9F-AA94FF96815D}" destId="{9E9759AB-3B89-4BD9-AF02-A0375F12C1B7}" srcOrd="1" destOrd="0" presId="urn:microsoft.com/office/officeart/2005/8/layout/matrix1"/>
    <dgm:cxn modelId="{862A114B-98E6-4E9C-8E70-D7C1B6A04E4F}" type="presOf" srcId="{EBB78E6D-B9F7-4A07-97D1-6D563E759D74}" destId="{4E444AA0-8535-4457-91D9-7B1FFF9D2720}" srcOrd="0" destOrd="0" presId="urn:microsoft.com/office/officeart/2005/8/layout/matrix1"/>
    <dgm:cxn modelId="{70579506-7C4D-4BBA-8487-DE9AFCFDFFC4}" srcId="{EBB78E6D-B9F7-4A07-97D1-6D563E759D74}" destId="{77EA57A7-23A4-42F9-BB5F-E2E1ED5E458B}" srcOrd="0" destOrd="0" parTransId="{ACA1FE7A-5F27-4925-9BE1-0CC9BDD8FAAE}" sibTransId="{21A32A00-CD33-4552-A36A-D624238BC79B}"/>
    <dgm:cxn modelId="{B07A3A99-1939-408E-BB8B-2EA85BC46A6B}" type="presOf" srcId="{A283E882-464F-4571-B00D-156C6587BA5B}" destId="{B534CC29-DD45-4412-B5FF-089C4A98438C}" srcOrd="0" destOrd="0" presId="urn:microsoft.com/office/officeart/2005/8/layout/matrix1"/>
    <dgm:cxn modelId="{CC84A921-BDF2-4040-B64D-EE1D1CC2EFB5}" type="presOf" srcId="{04E73C8C-EE78-42A5-A55E-81D2866F8E7A}" destId="{E7E71446-CE88-44EC-B1FB-C446697B13CA}" srcOrd="1" destOrd="0" presId="urn:microsoft.com/office/officeart/2005/8/layout/matrix1"/>
    <dgm:cxn modelId="{BBFD676C-A1C0-4E66-8D83-6FF7CB3BC8BB}" srcId="{EBB78E6D-B9F7-4A07-97D1-6D563E759D74}" destId="{04E73C8C-EE78-42A5-A55E-81D2866F8E7A}" srcOrd="2" destOrd="0" parTransId="{79F44214-E63C-43B2-8DC4-EFB01B79F101}" sibTransId="{ECFE716C-B996-4514-868C-40F7F7CE0EB5}"/>
    <dgm:cxn modelId="{ED5ABC2B-F748-4B9B-B887-89E95164769F}" srcId="{EBB78E6D-B9F7-4A07-97D1-6D563E759D74}" destId="{A283E882-464F-4571-B00D-156C6587BA5B}" srcOrd="3" destOrd="0" parTransId="{8A232C02-66F5-4F43-906D-232ED6220A9D}" sibTransId="{11B164A2-C4D4-472C-8B74-BA486F6A2C9F}"/>
    <dgm:cxn modelId="{CA046ECB-C7CD-44BF-9CDC-9DFD28864FCA}" srcId="{1E7D440E-7A56-4288-830C-A7F4FBC972CB}" destId="{EBB78E6D-B9F7-4A07-97D1-6D563E759D74}" srcOrd="0" destOrd="0" parTransId="{EF7FB3E5-199A-46A2-8833-CA5C42F5347A}" sibTransId="{5E6CAAC2-372A-4852-B742-6DA6A818F539}"/>
    <dgm:cxn modelId="{1A2336C7-A35C-4856-A08C-281D6DF7F18E}" srcId="{EBB78E6D-B9F7-4A07-97D1-6D563E759D74}" destId="{871A5BB1-48E0-431E-9E9F-AA94FF96815D}" srcOrd="1" destOrd="0" parTransId="{883C7B7A-F01A-4FB5-B6EC-7C82B702FD01}" sibTransId="{9593ABB1-72CF-487A-8B0D-9CC3EF6DBAD9}"/>
    <dgm:cxn modelId="{5CE99C65-F049-4625-AFD6-8623937C815D}" type="presOf" srcId="{04E73C8C-EE78-42A5-A55E-81D2866F8E7A}" destId="{FECB915E-3640-48FC-8E3E-738AB7D28890}" srcOrd="0" destOrd="0" presId="urn:microsoft.com/office/officeart/2005/8/layout/matrix1"/>
    <dgm:cxn modelId="{2892781C-F575-48FC-96B6-B996A2D9EE8C}" type="presOf" srcId="{77EA57A7-23A4-42F9-BB5F-E2E1ED5E458B}" destId="{FF1FF0AC-F1C3-418B-8542-AAD545EC43F5}" srcOrd="0" destOrd="0" presId="urn:microsoft.com/office/officeart/2005/8/layout/matrix1"/>
    <dgm:cxn modelId="{DCB53D97-80A0-4576-9B33-6AE0168B93EE}" type="presParOf" srcId="{2939D289-1843-4705-84C0-EA25346911C7}" destId="{86025365-3793-4980-86EC-7AF018E424B1}" srcOrd="0" destOrd="0" presId="urn:microsoft.com/office/officeart/2005/8/layout/matrix1"/>
    <dgm:cxn modelId="{FCF4E09C-B135-4B89-8933-F4316B90CF1C}" type="presParOf" srcId="{86025365-3793-4980-86EC-7AF018E424B1}" destId="{FF1FF0AC-F1C3-418B-8542-AAD545EC43F5}" srcOrd="0" destOrd="0" presId="urn:microsoft.com/office/officeart/2005/8/layout/matrix1"/>
    <dgm:cxn modelId="{B057A3EB-25F2-47A4-86F0-F8E4117CD2DA}" type="presParOf" srcId="{86025365-3793-4980-86EC-7AF018E424B1}" destId="{F15A74FC-DBF9-4B25-929D-8A2DD5458FBD}" srcOrd="1" destOrd="0" presId="urn:microsoft.com/office/officeart/2005/8/layout/matrix1"/>
    <dgm:cxn modelId="{F265C336-30EC-44FD-8F01-91EEF2EBACE6}" type="presParOf" srcId="{86025365-3793-4980-86EC-7AF018E424B1}" destId="{6F496C90-0D78-4853-82CF-F37A852B6576}" srcOrd="2" destOrd="0" presId="urn:microsoft.com/office/officeart/2005/8/layout/matrix1"/>
    <dgm:cxn modelId="{74BEFCF0-E774-400E-87DE-AC1CEF7B1679}" type="presParOf" srcId="{86025365-3793-4980-86EC-7AF018E424B1}" destId="{9E9759AB-3B89-4BD9-AF02-A0375F12C1B7}" srcOrd="3" destOrd="0" presId="urn:microsoft.com/office/officeart/2005/8/layout/matrix1"/>
    <dgm:cxn modelId="{BC819B07-C40C-4410-8043-F3E33F1B7155}" type="presParOf" srcId="{86025365-3793-4980-86EC-7AF018E424B1}" destId="{FECB915E-3640-48FC-8E3E-738AB7D28890}" srcOrd="4" destOrd="0" presId="urn:microsoft.com/office/officeart/2005/8/layout/matrix1"/>
    <dgm:cxn modelId="{425CB8BB-5B75-4ED9-BD60-D8FA3160EBB4}" type="presParOf" srcId="{86025365-3793-4980-86EC-7AF018E424B1}" destId="{E7E71446-CE88-44EC-B1FB-C446697B13CA}" srcOrd="5" destOrd="0" presId="urn:microsoft.com/office/officeart/2005/8/layout/matrix1"/>
    <dgm:cxn modelId="{556BAEB5-A3DC-4EF0-8D45-EB4D5040E26B}" type="presParOf" srcId="{86025365-3793-4980-86EC-7AF018E424B1}" destId="{B534CC29-DD45-4412-B5FF-089C4A98438C}" srcOrd="6" destOrd="0" presId="urn:microsoft.com/office/officeart/2005/8/layout/matrix1"/>
    <dgm:cxn modelId="{FA67216C-D1AC-40FA-AE80-D3F36C91CC9B}" type="presParOf" srcId="{86025365-3793-4980-86EC-7AF018E424B1}" destId="{60A15DF4-F9C2-4185-98DF-73C6E5D908BF}" srcOrd="7" destOrd="0" presId="urn:microsoft.com/office/officeart/2005/8/layout/matrix1"/>
    <dgm:cxn modelId="{0384C6EA-F358-4532-8D5E-A29C6CEFDC78}" type="presParOf" srcId="{2939D289-1843-4705-84C0-EA25346911C7}" destId="{4E444AA0-8535-4457-91D9-7B1FFF9D272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64ADD2-581A-4F5E-9559-E383A33D0697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fr-FR"/>
        </a:p>
      </dgm:t>
    </dgm:pt>
    <dgm:pt modelId="{25EAA0ED-4088-48EF-BC06-7ED6CF5ABFCE}">
      <dgm:prSet phldrT="[Texte]" custT="1"/>
      <dgm:spPr>
        <a:solidFill>
          <a:srgbClr val="0070C0"/>
        </a:solidFill>
        <a:ln>
          <a:noFill/>
        </a:ln>
      </dgm:spPr>
      <dgm:t>
        <a:bodyPr/>
        <a:lstStyle/>
        <a:p>
          <a:r>
            <a:rPr lang="fr-FR" sz="2000" b="1" smtClean="0">
              <a:latin typeface="Arial" pitchFamily="34" charset="0"/>
              <a:cs typeface="Arial" pitchFamily="34" charset="0"/>
            </a:rPr>
            <a:t>Activities of collaboration</a:t>
          </a:r>
          <a:endParaRPr lang="fr-FR" sz="2000" b="1">
            <a:latin typeface="Arial" pitchFamily="34" charset="0"/>
            <a:cs typeface="Arial" pitchFamily="34" charset="0"/>
          </a:endParaRPr>
        </a:p>
      </dgm:t>
    </dgm:pt>
    <dgm:pt modelId="{6D52330A-0266-4934-A970-E0C7912A81AD}" type="parTrans" cxnId="{EE9F5AD8-0595-40AB-8615-13212596A525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CCAF2B5A-5C00-48D3-A2AC-3246AE5B1C7C}" type="sibTrans" cxnId="{EE9F5AD8-0595-40AB-8615-13212596A525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364277E4-6B54-4A12-99F3-D5B78097DD0F}">
      <dgm:prSet phldrT="[Texte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r>
            <a:rPr lang="en-US" sz="1800" smtClean="0">
              <a:latin typeface="Arial" pitchFamily="34" charset="0"/>
              <a:cs typeface="Arial" pitchFamily="34" charset="0"/>
            </a:rPr>
            <a:t>Concerning cross cutting themes...</a:t>
          </a:r>
          <a:endParaRPr lang="fr-FR" sz="1800">
            <a:latin typeface="Arial" pitchFamily="34" charset="0"/>
            <a:cs typeface="Arial" pitchFamily="34" charset="0"/>
          </a:endParaRPr>
        </a:p>
      </dgm:t>
    </dgm:pt>
    <dgm:pt modelId="{9EDE3F3A-F041-4DEC-B928-12E22A29234B}" type="parTrans" cxnId="{FD5B1529-1228-416C-98A9-39C4DC43991C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BDC5D86E-36FA-484D-AF07-24A5C22AC8E8}" type="sibTrans" cxnId="{FD5B1529-1228-416C-98A9-39C4DC43991C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10DE87A0-3408-4AE4-97E5-D4ACBB6654C5}">
      <dgm:prSet phldrT="[Texte]" custT="1"/>
      <dgm:spPr>
        <a:solidFill>
          <a:srgbClr val="FF9900"/>
        </a:solidFill>
        <a:ln>
          <a:noFill/>
        </a:ln>
      </dgm:spPr>
      <dgm:t>
        <a:bodyPr/>
        <a:lstStyle/>
        <a:p>
          <a:r>
            <a:rPr lang="fr-FR" sz="2000" b="1" smtClean="0">
              <a:latin typeface="Arial" pitchFamily="34" charset="0"/>
              <a:cs typeface="Arial" pitchFamily="34" charset="0"/>
            </a:rPr>
            <a:t>Activities of valorisation</a:t>
          </a:r>
          <a:endParaRPr lang="fr-FR" sz="2000" b="1">
            <a:latin typeface="Arial" pitchFamily="34" charset="0"/>
            <a:cs typeface="Arial" pitchFamily="34" charset="0"/>
          </a:endParaRPr>
        </a:p>
      </dgm:t>
    </dgm:pt>
    <dgm:pt modelId="{C1A26ED6-71A5-4794-9713-CF769A881D06}" type="parTrans" cxnId="{607039CD-5F3E-4FE0-83AE-0D8012AAC2D4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56D923C0-D3CD-4C93-84E8-B95B099F9680}" type="sibTrans" cxnId="{607039CD-5F3E-4FE0-83AE-0D8012AAC2D4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773228B7-7F34-4CB9-A143-AF2A138625AD}">
      <dgm:prSet phldrT="[Texte]" custT="1"/>
      <dgm:spPr>
        <a:solidFill>
          <a:srgbClr val="FFCC99">
            <a:alpha val="89804"/>
          </a:srgbClr>
        </a:solidFill>
        <a:ln>
          <a:noFill/>
        </a:ln>
      </dgm:spPr>
      <dgm:t>
        <a:bodyPr/>
        <a:lstStyle/>
        <a:p>
          <a:r>
            <a:rPr lang="en-US" sz="1800" smtClean="0">
              <a:latin typeface="Arial" pitchFamily="34" charset="0"/>
              <a:cs typeface="Arial" pitchFamily="34" charset="0"/>
            </a:rPr>
            <a:t>To valorize competences acquired during an experience of mobility, internship, etc.</a:t>
          </a:r>
          <a:endParaRPr lang="fr-FR" sz="1800">
            <a:latin typeface="Arial" pitchFamily="34" charset="0"/>
            <a:cs typeface="Arial" pitchFamily="34" charset="0"/>
          </a:endParaRPr>
        </a:p>
      </dgm:t>
    </dgm:pt>
    <dgm:pt modelId="{7AF7FEB1-66C6-456E-9C3A-4882EC680D24}" type="parTrans" cxnId="{414B80EF-62C6-4E0E-B0DC-4690FD421338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8145B205-9721-4ADC-A53E-7E4F88AE42DB}" type="sibTrans" cxnId="{414B80EF-62C6-4E0E-B0DC-4690FD421338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7DD11BE1-7370-46DB-AD8A-1916300BC885}">
      <dgm:prSet phldrT="[Texte]" custT="1"/>
      <dgm:spPr>
        <a:solidFill>
          <a:srgbClr val="92D050"/>
        </a:solidFill>
        <a:ln>
          <a:noFill/>
        </a:ln>
      </dgm:spPr>
      <dgm:t>
        <a:bodyPr/>
        <a:lstStyle/>
        <a:p>
          <a:r>
            <a:rPr lang="fr-FR" sz="2000" b="1" smtClean="0">
              <a:latin typeface="Arial" pitchFamily="34" charset="0"/>
              <a:cs typeface="Arial" pitchFamily="34" charset="0"/>
            </a:rPr>
            <a:t>Activities of teaching</a:t>
          </a:r>
          <a:endParaRPr lang="fr-FR" sz="2000" b="1">
            <a:latin typeface="Arial" pitchFamily="34" charset="0"/>
            <a:cs typeface="Arial" pitchFamily="34" charset="0"/>
          </a:endParaRPr>
        </a:p>
      </dgm:t>
    </dgm:pt>
    <dgm:pt modelId="{47CAA990-7325-4D54-BA09-675C7E12F5B9}" type="parTrans" cxnId="{F94C72EC-1F86-42D4-B8F7-E63B443621A2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CFD0554E-7C6B-4633-BD7C-E6D87BAD073B}" type="sibTrans" cxnId="{F94C72EC-1F86-42D4-B8F7-E63B443621A2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C7C8DBCE-A3AB-4921-9214-F14F85CC0B3C}">
      <dgm:prSet phldrT="[Texte]" custT="1"/>
      <dgm:spPr>
        <a:solidFill>
          <a:srgbClr val="CCFFCC">
            <a:alpha val="89804"/>
          </a:srgbClr>
        </a:solidFill>
        <a:ln>
          <a:noFill/>
        </a:ln>
      </dgm:spPr>
      <dgm:t>
        <a:bodyPr/>
        <a:lstStyle/>
        <a:p>
          <a:r>
            <a:rPr lang="fr-FR" sz="1800" smtClean="0">
              <a:latin typeface="Arial" pitchFamily="34" charset="0"/>
              <a:cs typeface="Arial" pitchFamily="34" charset="0"/>
            </a:rPr>
            <a:t>To develop knowledge, competences in a particular field.</a:t>
          </a:r>
          <a:endParaRPr lang="fr-FR" sz="1800">
            <a:latin typeface="Arial" pitchFamily="34" charset="0"/>
            <a:cs typeface="Arial" pitchFamily="34" charset="0"/>
          </a:endParaRPr>
        </a:p>
      </dgm:t>
    </dgm:pt>
    <dgm:pt modelId="{A79AC0CE-4EB4-4F6F-A0A3-F427B190B1E2}" type="parTrans" cxnId="{BE9745CD-DC99-46C2-B8A3-391521654201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1EE094BE-EDD0-4E12-9E67-E48CE3C8CBEF}" type="sibTrans" cxnId="{BE9745CD-DC99-46C2-B8A3-391521654201}">
      <dgm:prSet/>
      <dgm:spPr/>
      <dgm:t>
        <a:bodyPr/>
        <a:lstStyle/>
        <a:p>
          <a:endParaRPr lang="fr-FR" sz="2000">
            <a:latin typeface="Arial" pitchFamily="34" charset="0"/>
            <a:cs typeface="Arial" pitchFamily="34" charset="0"/>
          </a:endParaRPr>
        </a:p>
      </dgm:t>
    </dgm:pt>
    <dgm:pt modelId="{E17720F4-3C18-4E9F-B9CD-D6B9D6C0FEC1}" type="pres">
      <dgm:prSet presAssocID="{5B64ADD2-581A-4F5E-9559-E383A33D069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4A8D2964-2617-4450-9D1D-36DA978433C7}" type="pres">
      <dgm:prSet presAssocID="{25EAA0ED-4088-48EF-BC06-7ED6CF5ABFCE}" presName="composite" presStyleCnt="0"/>
      <dgm:spPr/>
    </dgm:pt>
    <dgm:pt modelId="{FA0E2384-DC43-4837-A73B-E577EEFC8463}" type="pres">
      <dgm:prSet presAssocID="{25EAA0ED-4088-48EF-BC06-7ED6CF5ABFCE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5CD95A1-23A1-4BA5-9E7D-C967D47F8E09}" type="pres">
      <dgm:prSet presAssocID="{25EAA0ED-4088-48EF-BC06-7ED6CF5ABFCE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CD62662-C671-4E7A-93B4-D1474A21A920}" type="pres">
      <dgm:prSet presAssocID="{CCAF2B5A-5C00-48D3-A2AC-3246AE5B1C7C}" presName="space" presStyleCnt="0"/>
      <dgm:spPr/>
    </dgm:pt>
    <dgm:pt modelId="{86237645-382A-48CC-BF55-DBE94C092752}" type="pres">
      <dgm:prSet presAssocID="{10DE87A0-3408-4AE4-97E5-D4ACBB6654C5}" presName="composite" presStyleCnt="0"/>
      <dgm:spPr/>
    </dgm:pt>
    <dgm:pt modelId="{D01446B8-961F-4DDD-A51A-4E210591BCC6}" type="pres">
      <dgm:prSet presAssocID="{10DE87A0-3408-4AE4-97E5-D4ACBB6654C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92E8A6F-A80B-4FB9-A979-55C734DD2C82}" type="pres">
      <dgm:prSet presAssocID="{10DE87A0-3408-4AE4-97E5-D4ACBB6654C5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8F4CE8B-30D5-49B5-BC37-47DADFB8AC9E}" type="pres">
      <dgm:prSet presAssocID="{56D923C0-D3CD-4C93-84E8-B95B099F9680}" presName="space" presStyleCnt="0"/>
      <dgm:spPr/>
    </dgm:pt>
    <dgm:pt modelId="{083D48A5-307F-4E19-8840-5FD2677DDFE6}" type="pres">
      <dgm:prSet presAssocID="{7DD11BE1-7370-46DB-AD8A-1916300BC885}" presName="composite" presStyleCnt="0"/>
      <dgm:spPr/>
    </dgm:pt>
    <dgm:pt modelId="{A9340032-2778-4CFF-9D34-D8803CB10E1F}" type="pres">
      <dgm:prSet presAssocID="{7DD11BE1-7370-46DB-AD8A-1916300BC885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16DACAF-FE14-4660-9F79-6D9E40303124}" type="pres">
      <dgm:prSet presAssocID="{7DD11BE1-7370-46DB-AD8A-1916300BC885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3E4AE4F2-A9FB-4040-B651-07BDED19A7C3}" type="presOf" srcId="{10DE87A0-3408-4AE4-97E5-D4ACBB6654C5}" destId="{D01446B8-961F-4DDD-A51A-4E210591BCC6}" srcOrd="0" destOrd="0" presId="urn:microsoft.com/office/officeart/2005/8/layout/hList1"/>
    <dgm:cxn modelId="{BE9745CD-DC99-46C2-B8A3-391521654201}" srcId="{7DD11BE1-7370-46DB-AD8A-1916300BC885}" destId="{C7C8DBCE-A3AB-4921-9214-F14F85CC0B3C}" srcOrd="0" destOrd="0" parTransId="{A79AC0CE-4EB4-4F6F-A0A3-F427B190B1E2}" sibTransId="{1EE094BE-EDD0-4E12-9E67-E48CE3C8CBEF}"/>
    <dgm:cxn modelId="{FD5B1529-1228-416C-98A9-39C4DC43991C}" srcId="{25EAA0ED-4088-48EF-BC06-7ED6CF5ABFCE}" destId="{364277E4-6B54-4A12-99F3-D5B78097DD0F}" srcOrd="0" destOrd="0" parTransId="{9EDE3F3A-F041-4DEC-B928-12E22A29234B}" sibTransId="{BDC5D86E-36FA-484D-AF07-24A5C22AC8E8}"/>
    <dgm:cxn modelId="{F94C72EC-1F86-42D4-B8F7-E63B443621A2}" srcId="{5B64ADD2-581A-4F5E-9559-E383A33D0697}" destId="{7DD11BE1-7370-46DB-AD8A-1916300BC885}" srcOrd="2" destOrd="0" parTransId="{47CAA990-7325-4D54-BA09-675C7E12F5B9}" sibTransId="{CFD0554E-7C6B-4633-BD7C-E6D87BAD073B}"/>
    <dgm:cxn modelId="{1FB9599D-F7ED-40CA-B26F-A78F5FF80877}" type="presOf" srcId="{7DD11BE1-7370-46DB-AD8A-1916300BC885}" destId="{A9340032-2778-4CFF-9D34-D8803CB10E1F}" srcOrd="0" destOrd="0" presId="urn:microsoft.com/office/officeart/2005/8/layout/hList1"/>
    <dgm:cxn modelId="{E757E5F0-2280-4021-B392-EF61F684550F}" type="presOf" srcId="{25EAA0ED-4088-48EF-BC06-7ED6CF5ABFCE}" destId="{FA0E2384-DC43-4837-A73B-E577EEFC8463}" srcOrd="0" destOrd="0" presId="urn:microsoft.com/office/officeart/2005/8/layout/hList1"/>
    <dgm:cxn modelId="{414B80EF-62C6-4E0E-B0DC-4690FD421338}" srcId="{10DE87A0-3408-4AE4-97E5-D4ACBB6654C5}" destId="{773228B7-7F34-4CB9-A143-AF2A138625AD}" srcOrd="0" destOrd="0" parTransId="{7AF7FEB1-66C6-456E-9C3A-4882EC680D24}" sibTransId="{8145B205-9721-4ADC-A53E-7E4F88AE42DB}"/>
    <dgm:cxn modelId="{EE9F5AD8-0595-40AB-8615-13212596A525}" srcId="{5B64ADD2-581A-4F5E-9559-E383A33D0697}" destId="{25EAA0ED-4088-48EF-BC06-7ED6CF5ABFCE}" srcOrd="0" destOrd="0" parTransId="{6D52330A-0266-4934-A970-E0C7912A81AD}" sibTransId="{CCAF2B5A-5C00-48D3-A2AC-3246AE5B1C7C}"/>
    <dgm:cxn modelId="{927FE023-5D54-4771-9943-76D3C4D21C31}" type="presOf" srcId="{C7C8DBCE-A3AB-4921-9214-F14F85CC0B3C}" destId="{F16DACAF-FE14-4660-9F79-6D9E40303124}" srcOrd="0" destOrd="0" presId="urn:microsoft.com/office/officeart/2005/8/layout/hList1"/>
    <dgm:cxn modelId="{607039CD-5F3E-4FE0-83AE-0D8012AAC2D4}" srcId="{5B64ADD2-581A-4F5E-9559-E383A33D0697}" destId="{10DE87A0-3408-4AE4-97E5-D4ACBB6654C5}" srcOrd="1" destOrd="0" parTransId="{C1A26ED6-71A5-4794-9713-CF769A881D06}" sibTransId="{56D923C0-D3CD-4C93-84E8-B95B099F9680}"/>
    <dgm:cxn modelId="{198E85DE-C904-4C9F-985D-11AB438E6932}" type="presOf" srcId="{364277E4-6B54-4A12-99F3-D5B78097DD0F}" destId="{95CD95A1-23A1-4BA5-9E7D-C967D47F8E09}" srcOrd="0" destOrd="0" presId="urn:microsoft.com/office/officeart/2005/8/layout/hList1"/>
    <dgm:cxn modelId="{86C094EA-3755-42D1-90B3-61AD22E0EE63}" type="presOf" srcId="{5B64ADD2-581A-4F5E-9559-E383A33D0697}" destId="{E17720F4-3C18-4E9F-B9CD-D6B9D6C0FEC1}" srcOrd="0" destOrd="0" presId="urn:microsoft.com/office/officeart/2005/8/layout/hList1"/>
    <dgm:cxn modelId="{DD6B6E79-2932-4BD5-9647-2066CE3A9448}" type="presOf" srcId="{773228B7-7F34-4CB9-A143-AF2A138625AD}" destId="{E92E8A6F-A80B-4FB9-A979-55C734DD2C82}" srcOrd="0" destOrd="0" presId="urn:microsoft.com/office/officeart/2005/8/layout/hList1"/>
    <dgm:cxn modelId="{E24C2738-9AD4-4758-819F-0F25D6A50EF0}" type="presParOf" srcId="{E17720F4-3C18-4E9F-B9CD-D6B9D6C0FEC1}" destId="{4A8D2964-2617-4450-9D1D-36DA978433C7}" srcOrd="0" destOrd="0" presId="urn:microsoft.com/office/officeart/2005/8/layout/hList1"/>
    <dgm:cxn modelId="{EA37924B-FFCC-4329-AE0E-E937FEAF7C6B}" type="presParOf" srcId="{4A8D2964-2617-4450-9D1D-36DA978433C7}" destId="{FA0E2384-DC43-4837-A73B-E577EEFC8463}" srcOrd="0" destOrd="0" presId="urn:microsoft.com/office/officeart/2005/8/layout/hList1"/>
    <dgm:cxn modelId="{B47C2F56-C85F-4851-800B-73413BAE34AF}" type="presParOf" srcId="{4A8D2964-2617-4450-9D1D-36DA978433C7}" destId="{95CD95A1-23A1-4BA5-9E7D-C967D47F8E09}" srcOrd="1" destOrd="0" presId="urn:microsoft.com/office/officeart/2005/8/layout/hList1"/>
    <dgm:cxn modelId="{9D133D62-03B3-4AAF-AB89-30572E064E98}" type="presParOf" srcId="{E17720F4-3C18-4E9F-B9CD-D6B9D6C0FEC1}" destId="{1CD62662-C671-4E7A-93B4-D1474A21A920}" srcOrd="1" destOrd="0" presId="urn:microsoft.com/office/officeart/2005/8/layout/hList1"/>
    <dgm:cxn modelId="{C7F63CBB-ECD8-4FAA-8E62-EAD21E740E9A}" type="presParOf" srcId="{E17720F4-3C18-4E9F-B9CD-D6B9D6C0FEC1}" destId="{86237645-382A-48CC-BF55-DBE94C092752}" srcOrd="2" destOrd="0" presId="urn:microsoft.com/office/officeart/2005/8/layout/hList1"/>
    <dgm:cxn modelId="{8758BF0F-92B4-4115-B352-FB280C7A560E}" type="presParOf" srcId="{86237645-382A-48CC-BF55-DBE94C092752}" destId="{D01446B8-961F-4DDD-A51A-4E210591BCC6}" srcOrd="0" destOrd="0" presId="urn:microsoft.com/office/officeart/2005/8/layout/hList1"/>
    <dgm:cxn modelId="{EDB997AE-A685-4BAA-9752-510B4867079B}" type="presParOf" srcId="{86237645-382A-48CC-BF55-DBE94C092752}" destId="{E92E8A6F-A80B-4FB9-A979-55C734DD2C82}" srcOrd="1" destOrd="0" presId="urn:microsoft.com/office/officeart/2005/8/layout/hList1"/>
    <dgm:cxn modelId="{6678FD6A-A7EC-41C2-85DF-BD45183057A3}" type="presParOf" srcId="{E17720F4-3C18-4E9F-B9CD-D6B9D6C0FEC1}" destId="{08F4CE8B-30D5-49B5-BC37-47DADFB8AC9E}" srcOrd="3" destOrd="0" presId="urn:microsoft.com/office/officeart/2005/8/layout/hList1"/>
    <dgm:cxn modelId="{873B3184-0D67-4C3A-AB4E-4BEAB5DBF28D}" type="presParOf" srcId="{E17720F4-3C18-4E9F-B9CD-D6B9D6C0FEC1}" destId="{083D48A5-307F-4E19-8840-5FD2677DDFE6}" srcOrd="4" destOrd="0" presId="urn:microsoft.com/office/officeart/2005/8/layout/hList1"/>
    <dgm:cxn modelId="{3C5C68B3-E92E-4E99-8E57-8FF779DBF69E}" type="presParOf" srcId="{083D48A5-307F-4E19-8840-5FD2677DDFE6}" destId="{A9340032-2778-4CFF-9D34-D8803CB10E1F}" srcOrd="0" destOrd="0" presId="urn:microsoft.com/office/officeart/2005/8/layout/hList1"/>
    <dgm:cxn modelId="{74C69718-2BBA-4AF4-9C26-EE167B0C52A1}" type="presParOf" srcId="{083D48A5-307F-4E19-8840-5FD2677DDFE6}" destId="{F16DACAF-FE14-4660-9F79-6D9E4030312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F1FF0AC-F1C3-418B-8542-AAD545EC43F5}">
      <dsp:nvSpPr>
        <dsp:cNvPr id="0" name=""/>
        <dsp:cNvSpPr/>
      </dsp:nvSpPr>
      <dsp:spPr>
        <a:xfrm rot="16200000">
          <a:off x="187992" y="-187992"/>
          <a:ext cx="751970" cy="1127956"/>
        </a:xfrm>
        <a:prstGeom prst="round1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200" b="1" kern="1200" smtClean="0">
              <a:latin typeface="Arial" pitchFamily="34" charset="0"/>
              <a:cs typeface="Arial" pitchFamily="34" charset="0"/>
            </a:rPr>
            <a:t>1</a:t>
          </a:r>
          <a:endParaRPr lang="fr-FR" sz="3200" b="1" kern="1200">
            <a:latin typeface="Arial" pitchFamily="34" charset="0"/>
            <a:cs typeface="Arial" pitchFamily="34" charset="0"/>
          </a:endParaRPr>
        </a:p>
      </dsp:txBody>
      <dsp:txXfrm rot="16200000">
        <a:off x="281989" y="-281989"/>
        <a:ext cx="563977" cy="1127956"/>
      </dsp:txXfrm>
    </dsp:sp>
    <dsp:sp modelId="{6F496C90-0D78-4853-82CF-F37A852B6576}">
      <dsp:nvSpPr>
        <dsp:cNvPr id="0" name=""/>
        <dsp:cNvSpPr/>
      </dsp:nvSpPr>
      <dsp:spPr>
        <a:xfrm>
          <a:off x="1127956" y="0"/>
          <a:ext cx="1127956" cy="751970"/>
        </a:xfrm>
        <a:prstGeom prst="round1Rect">
          <a:avLst/>
        </a:prstGeom>
        <a:solidFill>
          <a:schemeClr val="accent1">
            <a:shade val="50000"/>
            <a:hueOff val="173080"/>
            <a:satOff val="-12641"/>
            <a:lumOff val="2298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200" b="1" kern="1200" smtClean="0">
              <a:latin typeface="Arial" pitchFamily="34" charset="0"/>
              <a:cs typeface="Arial" pitchFamily="34" charset="0"/>
            </a:rPr>
            <a:t>2</a:t>
          </a:r>
          <a:endParaRPr lang="fr-FR" sz="3200" b="1" kern="1200">
            <a:latin typeface="Arial" pitchFamily="34" charset="0"/>
            <a:cs typeface="Arial" pitchFamily="34" charset="0"/>
          </a:endParaRPr>
        </a:p>
      </dsp:txBody>
      <dsp:txXfrm>
        <a:off x="1127956" y="0"/>
        <a:ext cx="1127956" cy="563977"/>
      </dsp:txXfrm>
    </dsp:sp>
    <dsp:sp modelId="{FECB915E-3640-48FC-8E3E-738AB7D28890}">
      <dsp:nvSpPr>
        <dsp:cNvPr id="0" name=""/>
        <dsp:cNvSpPr/>
      </dsp:nvSpPr>
      <dsp:spPr>
        <a:xfrm rot="10800000">
          <a:off x="0" y="751970"/>
          <a:ext cx="1127956" cy="751970"/>
        </a:xfrm>
        <a:prstGeom prst="round1Rect">
          <a:avLst/>
        </a:prstGeom>
        <a:solidFill>
          <a:schemeClr val="accent1">
            <a:shade val="50000"/>
            <a:hueOff val="346161"/>
            <a:satOff val="-25283"/>
            <a:lumOff val="4597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200" b="1" kern="1200" smtClean="0">
              <a:latin typeface="Arial" pitchFamily="34" charset="0"/>
              <a:cs typeface="Arial" pitchFamily="34" charset="0"/>
            </a:rPr>
            <a:t>3</a:t>
          </a:r>
          <a:endParaRPr lang="fr-FR" sz="3200" b="1" kern="1200">
            <a:latin typeface="Arial" pitchFamily="34" charset="0"/>
            <a:cs typeface="Arial" pitchFamily="34" charset="0"/>
          </a:endParaRPr>
        </a:p>
      </dsp:txBody>
      <dsp:txXfrm rot="10800000">
        <a:off x="0" y="939963"/>
        <a:ext cx="1127956" cy="563977"/>
      </dsp:txXfrm>
    </dsp:sp>
    <dsp:sp modelId="{B534CC29-DD45-4412-B5FF-089C4A98438C}">
      <dsp:nvSpPr>
        <dsp:cNvPr id="0" name=""/>
        <dsp:cNvSpPr/>
      </dsp:nvSpPr>
      <dsp:spPr>
        <a:xfrm rot="5400000">
          <a:off x="1268112" y="563977"/>
          <a:ext cx="751970" cy="1127956"/>
        </a:xfrm>
        <a:prstGeom prst="round1Rect">
          <a:avLst/>
        </a:prstGeom>
        <a:solidFill>
          <a:schemeClr val="accent1">
            <a:shade val="50000"/>
            <a:hueOff val="173080"/>
            <a:satOff val="-12641"/>
            <a:lumOff val="2298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200" b="1" kern="1200" smtClean="0">
              <a:latin typeface="Arial" pitchFamily="34" charset="0"/>
              <a:cs typeface="Arial" pitchFamily="34" charset="0"/>
            </a:rPr>
            <a:t>4</a:t>
          </a:r>
          <a:endParaRPr lang="fr-FR" sz="3200" b="1" kern="1200">
            <a:latin typeface="Arial" pitchFamily="34" charset="0"/>
            <a:cs typeface="Arial" pitchFamily="34" charset="0"/>
          </a:endParaRPr>
        </a:p>
      </dsp:txBody>
      <dsp:txXfrm rot="5400000">
        <a:off x="1362108" y="657974"/>
        <a:ext cx="563977" cy="1127956"/>
      </dsp:txXfrm>
    </dsp:sp>
    <dsp:sp modelId="{4E444AA0-8535-4457-91D9-7B1FFF9D2720}">
      <dsp:nvSpPr>
        <dsp:cNvPr id="0" name=""/>
        <dsp:cNvSpPr/>
      </dsp:nvSpPr>
      <dsp:spPr>
        <a:xfrm>
          <a:off x="789569" y="563977"/>
          <a:ext cx="676773" cy="375985"/>
        </a:xfrm>
        <a:prstGeom prst="roundRect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>
            <a:latin typeface="Arial" pitchFamily="34" charset="0"/>
            <a:cs typeface="Arial" pitchFamily="34" charset="0"/>
          </a:endParaRPr>
        </a:p>
      </dsp:txBody>
      <dsp:txXfrm>
        <a:off x="789569" y="563977"/>
        <a:ext cx="676773" cy="37598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94F31A-F7F5-4D2B-A638-A8AC510FD85E}">
      <dsp:nvSpPr>
        <dsp:cNvPr id="0" name=""/>
        <dsp:cNvSpPr/>
      </dsp:nvSpPr>
      <dsp:spPr>
        <a:xfrm rot="16200000">
          <a:off x="216024" y="-216024"/>
          <a:ext cx="2016224" cy="2448272"/>
        </a:xfrm>
        <a:prstGeom prst="round1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latin typeface="Calibri" pitchFamily="34" charset="0"/>
              <a:cs typeface="Arial" pitchFamily="34" charset="0"/>
            </a:rPr>
            <a:t>To describe the mobility by learning outcomes</a:t>
          </a:r>
          <a:endParaRPr lang="fr-FR" sz="2000" b="1" kern="1200">
            <a:latin typeface="Calibri" pitchFamily="34" charset="0"/>
            <a:cs typeface="Arial" pitchFamily="34" charset="0"/>
          </a:endParaRPr>
        </a:p>
      </dsp:txBody>
      <dsp:txXfrm rot="16200000">
        <a:off x="468051" y="-468051"/>
        <a:ext cx="1512168" cy="2448272"/>
      </dsp:txXfrm>
    </dsp:sp>
    <dsp:sp modelId="{386858C3-7113-4CC5-8C40-FC34F3B7AA85}">
      <dsp:nvSpPr>
        <dsp:cNvPr id="0" name=""/>
        <dsp:cNvSpPr/>
      </dsp:nvSpPr>
      <dsp:spPr>
        <a:xfrm>
          <a:off x="2448272" y="0"/>
          <a:ext cx="2448272" cy="2016224"/>
        </a:xfrm>
        <a:prstGeom prst="round1Rect">
          <a:avLst/>
        </a:prstGeom>
        <a:solidFill>
          <a:schemeClr val="accent1">
            <a:shade val="50000"/>
            <a:hueOff val="173080"/>
            <a:satOff val="-12641"/>
            <a:lumOff val="22987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latin typeface="Calibri" pitchFamily="34" charset="0"/>
              <a:cs typeface="Arial" pitchFamily="34" charset="0"/>
            </a:rPr>
            <a:t>To mobilize and train all the actors involved</a:t>
          </a:r>
          <a:endParaRPr lang="fr-FR" sz="2000" b="1" kern="1200">
            <a:latin typeface="Calibri" pitchFamily="34" charset="0"/>
            <a:cs typeface="Arial" pitchFamily="34" charset="0"/>
          </a:endParaRPr>
        </a:p>
      </dsp:txBody>
      <dsp:txXfrm>
        <a:off x="2448272" y="0"/>
        <a:ext cx="2448272" cy="1512168"/>
      </dsp:txXfrm>
    </dsp:sp>
    <dsp:sp modelId="{E977EA42-AC90-4E28-9488-B1193A702D0F}">
      <dsp:nvSpPr>
        <dsp:cNvPr id="0" name=""/>
        <dsp:cNvSpPr/>
      </dsp:nvSpPr>
      <dsp:spPr>
        <a:xfrm rot="10800000">
          <a:off x="0" y="2016224"/>
          <a:ext cx="2448272" cy="2016224"/>
        </a:xfrm>
        <a:prstGeom prst="round1Rect">
          <a:avLst/>
        </a:prstGeom>
        <a:solidFill>
          <a:schemeClr val="accent1">
            <a:shade val="50000"/>
            <a:hueOff val="346161"/>
            <a:satOff val="-25283"/>
            <a:lumOff val="45974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fr-FR" sz="2000" b="1" kern="1200" smtClean="0">
              <a:latin typeface="Calibri" pitchFamily="34" charset="0"/>
              <a:cs typeface="Arial" pitchFamily="34" charset="0"/>
            </a:rPr>
            <a:t>To developp sectoral network</a:t>
          </a:r>
        </a:p>
        <a:p>
          <a:pPr lvl="0" algn="ctr">
            <a:spcBef>
              <a:spcPct val="0"/>
            </a:spcBef>
          </a:pPr>
          <a:endParaRPr lang="fr-FR" sz="2000" b="1" kern="1200">
            <a:latin typeface="Arial" pitchFamily="34" charset="0"/>
            <a:cs typeface="Arial" pitchFamily="34" charset="0"/>
          </a:endParaRPr>
        </a:p>
      </dsp:txBody>
      <dsp:txXfrm rot="10800000">
        <a:off x="0" y="2520279"/>
        <a:ext cx="2448272" cy="1512168"/>
      </dsp:txXfrm>
    </dsp:sp>
    <dsp:sp modelId="{EF5309F0-2250-4580-803B-868D37DF7092}">
      <dsp:nvSpPr>
        <dsp:cNvPr id="0" name=""/>
        <dsp:cNvSpPr/>
      </dsp:nvSpPr>
      <dsp:spPr>
        <a:xfrm rot="5400000">
          <a:off x="2664296" y="1800200"/>
          <a:ext cx="2016224" cy="2448272"/>
        </a:xfrm>
        <a:prstGeom prst="round1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fr-FR" sz="2000" b="1" kern="1200" smtClean="0">
            <a:latin typeface="Calibri" pitchFamily="34" charset="0"/>
            <a:cs typeface="Arial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fr-FR" sz="2000" b="1" kern="1200" smtClean="0">
              <a:latin typeface="Calibri" pitchFamily="34" charset="0"/>
              <a:cs typeface="Arial" pitchFamily="34" charset="0"/>
            </a:rPr>
            <a:t>To overcome language and cultural barriers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b="1" kern="1200" smtClean="0">
            <a:latin typeface="Arial" pitchFamily="34" charset="0"/>
            <a:cs typeface="Arial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b="1" kern="1200">
            <a:latin typeface="Arial" pitchFamily="34" charset="0"/>
            <a:cs typeface="Arial" pitchFamily="34" charset="0"/>
          </a:endParaRPr>
        </a:p>
      </dsp:txBody>
      <dsp:txXfrm rot="5400000">
        <a:off x="2916324" y="2052227"/>
        <a:ext cx="1512168" cy="2448272"/>
      </dsp:txXfrm>
    </dsp:sp>
    <dsp:sp modelId="{F90C78FE-F0CE-4D4B-A5F4-83B98F56B358}">
      <dsp:nvSpPr>
        <dsp:cNvPr id="0" name=""/>
        <dsp:cNvSpPr/>
      </dsp:nvSpPr>
      <dsp:spPr>
        <a:xfrm>
          <a:off x="658590" y="1368154"/>
          <a:ext cx="3593671" cy="1296139"/>
        </a:xfrm>
        <a:prstGeom prst="roundRect">
          <a:avLst/>
        </a:prstGeom>
        <a:solidFill>
          <a:schemeClr val="bg1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000" tIns="106680" rIns="3600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fr-FR" sz="2800" b="1" kern="1200" smtClean="0">
              <a:solidFill>
                <a:srgbClr val="FF9900"/>
              </a:solidFill>
              <a:latin typeface="Arial" pitchFamily="34" charset="0"/>
              <a:cs typeface="Arial" pitchFamily="34" charset="0"/>
            </a:rPr>
            <a:t>Euro-DIM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fr-FR" sz="1600" b="1" kern="1200" smtClean="0">
              <a:solidFill>
                <a:srgbClr val="FF9900"/>
              </a:solidFill>
              <a:latin typeface="Calibri" pitchFamily="34" charset="0"/>
              <a:cs typeface="Arial" pitchFamily="34" charset="0"/>
            </a:rPr>
            <a:t>A tool full package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fr-FR" sz="1600" b="1" kern="1200" smtClean="0">
              <a:solidFill>
                <a:srgbClr val="FF9900"/>
              </a:solidFill>
              <a:latin typeface="Calibri" pitchFamily="34" charset="0"/>
              <a:cs typeface="Arial" pitchFamily="34" charset="0"/>
            </a:rPr>
            <a:t>for an integrated mobility</a:t>
          </a:r>
          <a:endParaRPr lang="fr-FR" sz="1600" b="1" kern="1200">
            <a:solidFill>
              <a:srgbClr val="FF9900"/>
            </a:solidFill>
            <a:latin typeface="Calibri" pitchFamily="34" charset="0"/>
            <a:cs typeface="Arial" pitchFamily="34" charset="0"/>
          </a:endParaRPr>
        </a:p>
      </dsp:txBody>
      <dsp:txXfrm>
        <a:off x="658590" y="1368154"/>
        <a:ext cx="3593671" cy="129613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F1FF0AC-F1C3-418B-8542-AAD545EC43F5}">
      <dsp:nvSpPr>
        <dsp:cNvPr id="0" name=""/>
        <dsp:cNvSpPr/>
      </dsp:nvSpPr>
      <dsp:spPr>
        <a:xfrm rot="16200000">
          <a:off x="243027" y="-243027"/>
          <a:ext cx="972108" cy="1458162"/>
        </a:xfrm>
        <a:prstGeom prst="round1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200" b="1" kern="1200">
            <a:latin typeface="Arial" pitchFamily="34" charset="0"/>
            <a:cs typeface="Arial" pitchFamily="34" charset="0"/>
          </a:endParaRPr>
        </a:p>
      </dsp:txBody>
      <dsp:txXfrm rot="16200000">
        <a:off x="364540" y="-364540"/>
        <a:ext cx="729081" cy="1458162"/>
      </dsp:txXfrm>
    </dsp:sp>
    <dsp:sp modelId="{6F496C90-0D78-4853-82CF-F37A852B6576}">
      <dsp:nvSpPr>
        <dsp:cNvPr id="0" name=""/>
        <dsp:cNvSpPr/>
      </dsp:nvSpPr>
      <dsp:spPr>
        <a:xfrm>
          <a:off x="1458162" y="0"/>
          <a:ext cx="1458162" cy="972108"/>
        </a:xfrm>
        <a:prstGeom prst="round1Rect">
          <a:avLst/>
        </a:prstGeom>
        <a:solidFill>
          <a:schemeClr val="accent1">
            <a:shade val="50000"/>
            <a:hueOff val="173080"/>
            <a:satOff val="-12641"/>
            <a:lumOff val="2298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200" b="1" kern="1200">
            <a:latin typeface="Arial" pitchFamily="34" charset="0"/>
            <a:cs typeface="Arial" pitchFamily="34" charset="0"/>
          </a:endParaRPr>
        </a:p>
      </dsp:txBody>
      <dsp:txXfrm>
        <a:off x="1458162" y="0"/>
        <a:ext cx="1458162" cy="729081"/>
      </dsp:txXfrm>
    </dsp:sp>
    <dsp:sp modelId="{FECB915E-3640-48FC-8E3E-738AB7D28890}">
      <dsp:nvSpPr>
        <dsp:cNvPr id="0" name=""/>
        <dsp:cNvSpPr/>
      </dsp:nvSpPr>
      <dsp:spPr>
        <a:xfrm rot="10800000">
          <a:off x="0" y="972108"/>
          <a:ext cx="1458162" cy="972108"/>
        </a:xfrm>
        <a:prstGeom prst="round1Rect">
          <a:avLst/>
        </a:prstGeom>
        <a:solidFill>
          <a:schemeClr val="accent1">
            <a:shade val="50000"/>
            <a:hueOff val="346161"/>
            <a:satOff val="-25283"/>
            <a:lumOff val="4597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200" b="1" kern="1200">
            <a:latin typeface="Arial" pitchFamily="34" charset="0"/>
            <a:cs typeface="Arial" pitchFamily="34" charset="0"/>
          </a:endParaRPr>
        </a:p>
      </dsp:txBody>
      <dsp:txXfrm rot="10800000">
        <a:off x="0" y="1215134"/>
        <a:ext cx="1458162" cy="729081"/>
      </dsp:txXfrm>
    </dsp:sp>
    <dsp:sp modelId="{B534CC29-DD45-4412-B5FF-089C4A98438C}">
      <dsp:nvSpPr>
        <dsp:cNvPr id="0" name=""/>
        <dsp:cNvSpPr/>
      </dsp:nvSpPr>
      <dsp:spPr>
        <a:xfrm rot="5400000">
          <a:off x="1701189" y="729080"/>
          <a:ext cx="972108" cy="1458162"/>
        </a:xfrm>
        <a:prstGeom prst="round1Rect">
          <a:avLst/>
        </a:prstGeom>
        <a:solidFill>
          <a:srgbClr val="00B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b="1" kern="1200" smtClean="0">
              <a:latin typeface="Arial" pitchFamily="34" charset="0"/>
              <a:cs typeface="Arial" pitchFamily="34" charset="0"/>
            </a:rPr>
            <a:t>Virtual mobility</a:t>
          </a:r>
          <a:endParaRPr lang="fr-FR" sz="1600" b="1" kern="1200">
            <a:latin typeface="Arial" pitchFamily="34" charset="0"/>
            <a:cs typeface="Arial" pitchFamily="34" charset="0"/>
          </a:endParaRPr>
        </a:p>
      </dsp:txBody>
      <dsp:txXfrm rot="5400000">
        <a:off x="1822703" y="850594"/>
        <a:ext cx="729081" cy="1458162"/>
      </dsp:txXfrm>
    </dsp:sp>
    <dsp:sp modelId="{4E444AA0-8535-4457-91D9-7B1FFF9D2720}">
      <dsp:nvSpPr>
        <dsp:cNvPr id="0" name=""/>
        <dsp:cNvSpPr/>
      </dsp:nvSpPr>
      <dsp:spPr>
        <a:xfrm>
          <a:off x="1020713" y="729081"/>
          <a:ext cx="874897" cy="486054"/>
        </a:xfrm>
        <a:prstGeom prst="roundRect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smtClean="0">
              <a:latin typeface="Arial" pitchFamily="34" charset="0"/>
              <a:cs typeface="Arial" pitchFamily="34" charset="0"/>
            </a:rPr>
            <a:t>Euro-DIM</a:t>
          </a:r>
          <a:endParaRPr lang="fr-FR" sz="1400" b="1" kern="1200">
            <a:latin typeface="Arial" pitchFamily="34" charset="0"/>
            <a:cs typeface="Arial" pitchFamily="34" charset="0"/>
          </a:endParaRPr>
        </a:p>
      </dsp:txBody>
      <dsp:txXfrm>
        <a:off x="1020713" y="729081"/>
        <a:ext cx="874897" cy="48605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0E2384-DC43-4837-A73B-E577EEFC8463}">
      <dsp:nvSpPr>
        <dsp:cNvPr id="0" name=""/>
        <dsp:cNvSpPr/>
      </dsp:nvSpPr>
      <dsp:spPr>
        <a:xfrm>
          <a:off x="2430" y="6687"/>
          <a:ext cx="2369513" cy="835200"/>
        </a:xfrm>
        <a:prstGeom prst="rect">
          <a:avLst/>
        </a:prstGeom>
        <a:solidFill>
          <a:srgbClr val="0070C0"/>
        </a:solid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b="1" kern="1200" smtClean="0">
              <a:latin typeface="Arial" pitchFamily="34" charset="0"/>
              <a:cs typeface="Arial" pitchFamily="34" charset="0"/>
            </a:rPr>
            <a:t>Activities of collaboration</a:t>
          </a:r>
          <a:endParaRPr lang="fr-FR" sz="2000" b="1" kern="1200">
            <a:latin typeface="Arial" pitchFamily="34" charset="0"/>
            <a:cs typeface="Arial" pitchFamily="34" charset="0"/>
          </a:endParaRPr>
        </a:p>
      </dsp:txBody>
      <dsp:txXfrm>
        <a:off x="2430" y="6687"/>
        <a:ext cx="2369513" cy="835200"/>
      </dsp:txXfrm>
    </dsp:sp>
    <dsp:sp modelId="{95CD95A1-23A1-4BA5-9E7D-C967D47F8E09}">
      <dsp:nvSpPr>
        <dsp:cNvPr id="0" name=""/>
        <dsp:cNvSpPr/>
      </dsp:nvSpPr>
      <dsp:spPr>
        <a:xfrm>
          <a:off x="2430" y="841887"/>
          <a:ext cx="2369513" cy="1671705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Arial" pitchFamily="34" charset="0"/>
              <a:cs typeface="Arial" pitchFamily="34" charset="0"/>
            </a:rPr>
            <a:t>Concerning cross cutting themes...</a:t>
          </a:r>
          <a:endParaRPr lang="fr-FR" sz="1800" kern="1200">
            <a:latin typeface="Arial" pitchFamily="34" charset="0"/>
            <a:cs typeface="Arial" pitchFamily="34" charset="0"/>
          </a:endParaRPr>
        </a:p>
      </dsp:txBody>
      <dsp:txXfrm>
        <a:off x="2430" y="841887"/>
        <a:ext cx="2369513" cy="1671705"/>
      </dsp:txXfrm>
    </dsp:sp>
    <dsp:sp modelId="{D01446B8-961F-4DDD-A51A-4E210591BCC6}">
      <dsp:nvSpPr>
        <dsp:cNvPr id="0" name=""/>
        <dsp:cNvSpPr/>
      </dsp:nvSpPr>
      <dsp:spPr>
        <a:xfrm>
          <a:off x="2703675" y="6687"/>
          <a:ext cx="2369513" cy="835200"/>
        </a:xfrm>
        <a:prstGeom prst="rect">
          <a:avLst/>
        </a:prstGeom>
        <a:solidFill>
          <a:srgbClr val="FF9900"/>
        </a:solid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b="1" kern="1200" smtClean="0">
              <a:latin typeface="Arial" pitchFamily="34" charset="0"/>
              <a:cs typeface="Arial" pitchFamily="34" charset="0"/>
            </a:rPr>
            <a:t>Activities of valorisation</a:t>
          </a:r>
          <a:endParaRPr lang="fr-FR" sz="2000" b="1" kern="1200">
            <a:latin typeface="Arial" pitchFamily="34" charset="0"/>
            <a:cs typeface="Arial" pitchFamily="34" charset="0"/>
          </a:endParaRPr>
        </a:p>
      </dsp:txBody>
      <dsp:txXfrm>
        <a:off x="2703675" y="6687"/>
        <a:ext cx="2369513" cy="835200"/>
      </dsp:txXfrm>
    </dsp:sp>
    <dsp:sp modelId="{E92E8A6F-A80B-4FB9-A979-55C734DD2C82}">
      <dsp:nvSpPr>
        <dsp:cNvPr id="0" name=""/>
        <dsp:cNvSpPr/>
      </dsp:nvSpPr>
      <dsp:spPr>
        <a:xfrm>
          <a:off x="2703675" y="841887"/>
          <a:ext cx="2369513" cy="1671705"/>
        </a:xfrm>
        <a:prstGeom prst="rect">
          <a:avLst/>
        </a:prstGeom>
        <a:solidFill>
          <a:srgbClr val="FFCC99">
            <a:alpha val="89804"/>
          </a:srgbClr>
        </a:solid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Arial" pitchFamily="34" charset="0"/>
              <a:cs typeface="Arial" pitchFamily="34" charset="0"/>
            </a:rPr>
            <a:t>To valorize competences acquired during an experience of mobility, internship, etc.</a:t>
          </a:r>
          <a:endParaRPr lang="fr-FR" sz="1800" kern="1200">
            <a:latin typeface="Arial" pitchFamily="34" charset="0"/>
            <a:cs typeface="Arial" pitchFamily="34" charset="0"/>
          </a:endParaRPr>
        </a:p>
      </dsp:txBody>
      <dsp:txXfrm>
        <a:off x="2703675" y="841887"/>
        <a:ext cx="2369513" cy="1671705"/>
      </dsp:txXfrm>
    </dsp:sp>
    <dsp:sp modelId="{A9340032-2778-4CFF-9D34-D8803CB10E1F}">
      <dsp:nvSpPr>
        <dsp:cNvPr id="0" name=""/>
        <dsp:cNvSpPr/>
      </dsp:nvSpPr>
      <dsp:spPr>
        <a:xfrm>
          <a:off x="5404920" y="6687"/>
          <a:ext cx="2369513" cy="835200"/>
        </a:xfrm>
        <a:prstGeom prst="rect">
          <a:avLst/>
        </a:prstGeom>
        <a:solidFill>
          <a:srgbClr val="92D050"/>
        </a:solid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b="1" kern="1200" smtClean="0">
              <a:latin typeface="Arial" pitchFamily="34" charset="0"/>
              <a:cs typeface="Arial" pitchFamily="34" charset="0"/>
            </a:rPr>
            <a:t>Activities of teaching</a:t>
          </a:r>
          <a:endParaRPr lang="fr-FR" sz="2000" b="1" kern="1200">
            <a:latin typeface="Arial" pitchFamily="34" charset="0"/>
            <a:cs typeface="Arial" pitchFamily="34" charset="0"/>
          </a:endParaRPr>
        </a:p>
      </dsp:txBody>
      <dsp:txXfrm>
        <a:off x="5404920" y="6687"/>
        <a:ext cx="2369513" cy="835200"/>
      </dsp:txXfrm>
    </dsp:sp>
    <dsp:sp modelId="{F16DACAF-FE14-4660-9F79-6D9E40303124}">
      <dsp:nvSpPr>
        <dsp:cNvPr id="0" name=""/>
        <dsp:cNvSpPr/>
      </dsp:nvSpPr>
      <dsp:spPr>
        <a:xfrm>
          <a:off x="5404920" y="841887"/>
          <a:ext cx="2369513" cy="1671705"/>
        </a:xfrm>
        <a:prstGeom prst="rect">
          <a:avLst/>
        </a:prstGeom>
        <a:solidFill>
          <a:srgbClr val="CCFFCC">
            <a:alpha val="89804"/>
          </a:srgbClr>
        </a:solid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800" kern="1200" smtClean="0">
              <a:latin typeface="Arial" pitchFamily="34" charset="0"/>
              <a:cs typeface="Arial" pitchFamily="34" charset="0"/>
            </a:rPr>
            <a:t>To develop knowledge, competences in a particular field.</a:t>
          </a:r>
          <a:endParaRPr lang="fr-FR" sz="1800" kern="1200">
            <a:latin typeface="Arial" pitchFamily="34" charset="0"/>
            <a:cs typeface="Arial" pitchFamily="34" charset="0"/>
          </a:endParaRPr>
        </a:p>
      </dsp:txBody>
      <dsp:txXfrm>
        <a:off x="5404920" y="841887"/>
        <a:ext cx="2369513" cy="16717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3495" cy="500936"/>
          </a:xfrm>
          <a:prstGeom prst="rect">
            <a:avLst/>
          </a:prstGeom>
        </p:spPr>
        <p:txBody>
          <a:bodyPr vert="horz" lIns="96588" tIns="48294" rIns="96588" bIns="48294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99900" y="0"/>
            <a:ext cx="2983495" cy="500936"/>
          </a:xfrm>
          <a:prstGeom prst="rect">
            <a:avLst/>
          </a:prstGeom>
        </p:spPr>
        <p:txBody>
          <a:bodyPr vert="horz" lIns="96588" tIns="48294" rIns="96588" bIns="48294" rtlCol="0"/>
          <a:lstStyle>
            <a:lvl1pPr algn="r">
              <a:defRPr sz="1300"/>
            </a:lvl1pPr>
          </a:lstStyle>
          <a:p>
            <a:fld id="{A6C75BB0-7305-4392-AF43-448D9FC9E64C}" type="datetimeFigureOut">
              <a:rPr lang="fr-FR" smtClean="0"/>
              <a:pPr/>
              <a:t>04/12/2014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08562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88" tIns="48294" rIns="96588" bIns="48294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499" y="4758889"/>
            <a:ext cx="5507990" cy="4508421"/>
          </a:xfrm>
          <a:prstGeom prst="rect">
            <a:avLst/>
          </a:prstGeom>
        </p:spPr>
        <p:txBody>
          <a:bodyPr vert="horz" lIns="96588" tIns="48294" rIns="96588" bIns="4829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3495" cy="500936"/>
          </a:xfrm>
          <a:prstGeom prst="rect">
            <a:avLst/>
          </a:prstGeom>
        </p:spPr>
        <p:txBody>
          <a:bodyPr vert="horz" lIns="96588" tIns="48294" rIns="96588" bIns="48294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99900" y="9516038"/>
            <a:ext cx="2983495" cy="500936"/>
          </a:xfrm>
          <a:prstGeom prst="rect">
            <a:avLst/>
          </a:prstGeom>
        </p:spPr>
        <p:txBody>
          <a:bodyPr vert="horz" lIns="96588" tIns="48294" rIns="96588" bIns="48294" rtlCol="0" anchor="b"/>
          <a:lstStyle>
            <a:lvl1pPr algn="r">
              <a:defRPr sz="1300"/>
            </a:lvl1pPr>
          </a:lstStyle>
          <a:p>
            <a:fld id="{41197942-AF4E-4A09-886D-EE3E5947FB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Thierry : So let’s start with the definition of Virtual Mobility. </a:t>
            </a:r>
          </a:p>
          <a:p>
            <a:r>
              <a:rPr lang="fr-FR" smtClean="0"/>
              <a:t>Lecture de la définition.</a:t>
            </a:r>
          </a:p>
          <a:p>
            <a:r>
              <a:rPr lang="fr-FR" smtClean="0"/>
              <a:t>This definition is drawn from Virtual Mobility Collaboratory Project.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And can you explain why we have submitted a project on virtual mobility ?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Thierry :Of course, we can see many benefits to make</a:t>
            </a:r>
            <a:r>
              <a:rPr lang="fr-FR" baseline="0" smtClean="0"/>
              <a:t> virtual mobility : </a:t>
            </a:r>
          </a:p>
          <a:p>
            <a:r>
              <a:rPr lang="fr-FR" baseline="0" smtClean="0"/>
              <a:t>It is an economical alternative to linguistic and cultural preparation specially for apprentices whose length of stay is less than four weeks.</a:t>
            </a:r>
          </a:p>
          <a:p>
            <a:r>
              <a:rPr lang="fr-FR" baseline="0" smtClean="0"/>
              <a:t>…. Karine…</a:t>
            </a:r>
          </a:p>
          <a:p>
            <a:r>
              <a:rPr lang="fr-FR" baseline="0" smtClean="0"/>
              <a:t>Thierry : It </a:t>
            </a:r>
            <a:r>
              <a:rPr lang="en-US" sz="1200" smtClean="0">
                <a:latin typeface="Calibri" pitchFamily="34" charset="0"/>
              </a:rPr>
              <a:t>brings an </a:t>
            </a:r>
            <a:r>
              <a:rPr lang="en-US" sz="1200" b="1" smtClean="0">
                <a:solidFill>
                  <a:srgbClr val="00B050"/>
                </a:solidFill>
                <a:latin typeface="Calibri" pitchFamily="34" charset="0"/>
              </a:rPr>
              <a:t>European dimension to the training systems, specially for the apprenticeship system.</a:t>
            </a:r>
            <a:r>
              <a:rPr lang="fr-FR" baseline="0" smtClean="0"/>
              <a:t>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And can you explain how we</a:t>
            </a:r>
            <a:r>
              <a:rPr lang="fr-FR" baseline="0" smtClean="0"/>
              <a:t> have made virtual mobility in Euro-DIM ?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So virtual mobility is a wonderfull tool, isn’t it ?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Explications</a:t>
            </a:r>
            <a:r>
              <a:rPr lang="fr-FR" baseline="0" smtClean="0"/>
              <a:t> Karine</a:t>
            </a:r>
          </a:p>
          <a:p>
            <a:r>
              <a:rPr lang="fr-FR" baseline="0" smtClean="0"/>
              <a:t>Thierry : So that means that there are also some problems…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//Karine</a:t>
            </a:r>
            <a:r>
              <a:rPr lang="fr-FR" baseline="0" smtClean="0"/>
              <a:t> commence par expliquer le premier argument. Tu poursuis en disant :</a:t>
            </a:r>
          </a:p>
          <a:p>
            <a:r>
              <a:rPr lang="fr-FR" baseline="0" smtClean="0"/>
              <a:t>Thierry : There is also the necessity to assist the training actors in the use of ICT.</a:t>
            </a:r>
          </a:p>
          <a:p>
            <a:r>
              <a:rPr lang="fr-FR" baseline="0" smtClean="0"/>
              <a:t>//Karine donne ensuite les explications.</a:t>
            </a:r>
          </a:p>
          <a:p>
            <a:r>
              <a:rPr lang="fr-FR" baseline="0" smtClean="0"/>
              <a:t>Thierry:  Organizing virtual mobility, it’s also more work for the training actors.</a:t>
            </a:r>
          </a:p>
          <a:p>
            <a:r>
              <a:rPr lang="fr-FR" baseline="0" smtClean="0"/>
              <a:t>// Karine donne les explications.</a:t>
            </a:r>
          </a:p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Intro Karine.</a:t>
            </a:r>
          </a:p>
          <a:p>
            <a:r>
              <a:rPr lang="fr-FR" smtClean="0"/>
              <a:t>Thierry : A l’apparition</a:t>
            </a:r>
            <a:r>
              <a:rPr lang="fr-FR" baseline="0" smtClean="0"/>
              <a:t> de la classification : </a:t>
            </a:r>
            <a:r>
              <a:rPr lang="fr-FR" smtClean="0"/>
              <a:t>And what about</a:t>
            </a:r>
            <a:r>
              <a:rPr lang="fr-FR" baseline="0" smtClean="0"/>
              <a:t> the topics identified ?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Intro Karine.</a:t>
            </a:r>
          </a:p>
          <a:p>
            <a:r>
              <a:rPr lang="fr-FR" smtClean="0"/>
              <a:t>A l’apparition</a:t>
            </a:r>
            <a:r>
              <a:rPr lang="fr-FR" baseline="0" smtClean="0"/>
              <a:t> du bonhomme: </a:t>
            </a:r>
            <a:r>
              <a:rPr lang="fr-FR" smtClean="0"/>
              <a:t>But how can I do virtual mobility if I don’t have any contact in Europe ?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37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So, eMovA is a tool full package for virtual mobility in apprenticeship system.</a:t>
            </a:r>
          </a:p>
          <a:p>
            <a:r>
              <a:rPr lang="fr-FR" smtClean="0"/>
              <a:t>Karine</a:t>
            </a:r>
            <a:r>
              <a:rPr lang="fr-FR" baseline="0" smtClean="0"/>
              <a:t> donne ensuite les détails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41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And who is the target audience of eMovA products ?</a:t>
            </a:r>
          </a:p>
          <a:p>
            <a:r>
              <a:rPr lang="fr-FR" smtClean="0"/>
              <a:t>Karine répond</a:t>
            </a:r>
          </a:p>
          <a:p>
            <a:r>
              <a:rPr lang="fr-FR" smtClean="0"/>
              <a:t>what about the beneficiaries ?</a:t>
            </a:r>
          </a:p>
          <a:p>
            <a:r>
              <a:rPr lang="fr-FR" smtClean="0"/>
              <a:t>Karine répond</a:t>
            </a:r>
          </a:p>
          <a:p>
            <a:r>
              <a:rPr lang="fr-FR" smtClean="0"/>
              <a:t>And the skateholders ?</a:t>
            </a:r>
          </a:p>
          <a:p>
            <a:r>
              <a:rPr lang="fr-FR" smtClean="0"/>
              <a:t>Karine répond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97942-AF4E-4A09-886D-EE3E5947FB32}" type="slidenum">
              <a:rPr lang="fr-FR" smtClean="0"/>
              <a:pPr/>
              <a:t>42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rect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grpSp>
        <p:nvGrpSpPr>
          <p:cNvPr id="2" name="Groupe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e lib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e lib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e lib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6A36352-5D60-4DDC-9AED-584292CA71F3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24039-7875-4D73-A115-C09C07C0F998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2CAD64-1C13-4625-9CC2-D0182219188B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CF8617-2D3A-4EBB-AD31-F757D7D4AAE6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D36674-09AE-43CD-956F-CFE77B79B6AB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4E84A7-2A02-4EA9-995C-803DED7E9D80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29EF15-5368-4F76-9138-F9ECCFD47A17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C1D146B-BC56-4A1A-8C0F-21A49E1ACA3C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83623B0-63E1-49F3-8873-581921A09D23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angle rect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necteur droit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8EFC17-190B-4050-B3E7-CAAF45EB2D6E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EFB1E9-8D0F-45A8-BDC3-0859F64A39E2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e lib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angle rect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necteur droit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16ED4BE-181C-40CD-91B5-33729E8CDE26}" type="datetime1">
              <a:rPr lang="fr-FR" smtClean="0"/>
              <a:pPr/>
              <a:t>04/12/2014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89C5380-86EA-43F4-965F-55EBD89C7E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eMovA6.swf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formation-en-ligne.swf" TargetMode="External"/><Relationship Id="rId3" Type="http://schemas.openxmlformats.org/officeDocument/2006/relationships/diagramLayout" Target="../diagrams/layout2.xml"/><Relationship Id="rId7" Type="http://schemas.openxmlformats.org/officeDocument/2006/relationships/hyperlink" Target="unit-ecvet.swf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hyperlink" Target="virtual-mobility.swf" TargetMode="External"/><Relationship Id="rId4" Type="http://schemas.openxmlformats.org/officeDocument/2006/relationships/diagramQuickStyle" Target="../diagrams/quickStyle2.xml"/><Relationship Id="rId9" Type="http://schemas.openxmlformats.org/officeDocument/2006/relationships/hyperlink" Target="reseau.sw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extrait_MV-Belgium.mpg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7.wmf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w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55576" y="2204864"/>
            <a:ext cx="763284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b="1" smtClean="0">
                <a:solidFill>
                  <a:srgbClr val="FF9900"/>
                </a:solidFill>
                <a:latin typeface="Calibri" pitchFamily="34" charset="0"/>
              </a:rPr>
              <a:t>eMovA</a:t>
            </a:r>
            <a:r>
              <a:rPr lang="fr-FR" sz="9600" b="1" smtClean="0">
                <a:latin typeface="Calibri" pitchFamily="34" charset="0"/>
              </a:rPr>
              <a:t> </a:t>
            </a:r>
          </a:p>
          <a:p>
            <a:pPr algn="ctr"/>
            <a:r>
              <a:rPr lang="fr-FR" sz="4000" b="1" i="1" smtClean="0">
                <a:solidFill>
                  <a:srgbClr val="0070C0"/>
                </a:solidFill>
                <a:latin typeface="Calibri" pitchFamily="34" charset="0"/>
              </a:rPr>
              <a:t>Virtual mobility for Apprenticeship</a:t>
            </a:r>
            <a:endParaRPr lang="fr-FR" sz="4000" b="1" i="1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6" name="Image 5" descr="EU flag-Erasmus+_vect_PO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188640"/>
            <a:ext cx="3562282" cy="1016176"/>
          </a:xfrm>
          <a:prstGeom prst="rect">
            <a:avLst/>
          </a:prstGeom>
        </p:spPr>
      </p:pic>
      <p:pic>
        <p:nvPicPr>
          <p:cNvPr id="5" name="Picture 5" descr="http://www.eubuilders.org/uploadedimage/Euroapprenticeshi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5" y="188640"/>
            <a:ext cx="2016223" cy="1463925"/>
          </a:xfrm>
          <a:prstGeom prst="rect">
            <a:avLst/>
          </a:prstGeom>
          <a:noFill/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2060848"/>
            <a:ext cx="792088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3200" b="1" i="1" smtClean="0">
                <a:solidFill>
                  <a:srgbClr val="0070C0"/>
                </a:solidFill>
                <a:latin typeface="Calibri" pitchFamily="34" charset="0"/>
              </a:rPr>
              <a:t>« VIRTUAL MOBILITY =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403648" y="2852936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Virtual mobility stands for a set of information and communication technologies (ICT) supported activities, organized at institutional level, that realize or facilitate international, collaborative experiences in a context of teaching and/or learning.</a:t>
            </a:r>
            <a:r>
              <a:rPr lang="fr-FR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 »</a:t>
            </a:r>
            <a:endParaRPr lang="fr-FR" sz="2400" b="1" i="1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076056" y="551723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From vmcolab Project</a:t>
            </a:r>
          </a:p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Virtual Mobility Collaboratory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2060848"/>
            <a:ext cx="792088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3200" b="1" i="1" smtClean="0">
                <a:solidFill>
                  <a:srgbClr val="0070C0"/>
                </a:solidFill>
                <a:latin typeface="Calibri" pitchFamily="34" charset="0"/>
              </a:rPr>
              <a:t>« VIRTUAL MOBILITY =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403648" y="2852936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Virtual mobility stands for a set of information and communication technologies (ICT) supported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activities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, organized at institutional level, that realize or facilitate international, collaborative experiences in a context of teaching and/or learning.</a:t>
            </a:r>
            <a:r>
              <a:rPr lang="fr-FR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 »</a:t>
            </a:r>
            <a:endParaRPr lang="fr-FR" sz="2400" b="1" i="1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076056" y="551723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From vmcolab Project</a:t>
            </a:r>
          </a:p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Virtual Mobility Collaboratory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2060848"/>
            <a:ext cx="792088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3200" b="1" i="1" smtClean="0">
                <a:solidFill>
                  <a:srgbClr val="0070C0"/>
                </a:solidFill>
                <a:latin typeface="Calibri" pitchFamily="34" charset="0"/>
              </a:rPr>
              <a:t>« VIRTUAL MOBILITY =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403648" y="2852936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Virtual mobility stands for a set of information and communication technologies (ICT) supported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activities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, organized at institutional level, that realize or facilitate international,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collaborative experiences 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in a context of teaching and/or learning.</a:t>
            </a:r>
            <a:r>
              <a:rPr lang="fr-FR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 »</a:t>
            </a:r>
            <a:endParaRPr lang="fr-FR" sz="2400" b="1" i="1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076056" y="551723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From vmcolab Project</a:t>
            </a:r>
          </a:p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Virtual Mobility Collaboratory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2060848"/>
            <a:ext cx="792088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3200" b="1" i="1" smtClean="0">
                <a:solidFill>
                  <a:srgbClr val="0070C0"/>
                </a:solidFill>
                <a:latin typeface="Calibri" pitchFamily="34" charset="0"/>
              </a:rPr>
              <a:t>« VIRTUAL MOBILITY =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403648" y="2852936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Virtual mobility stands for a set of information and communication technologies (ICT) supported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activities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, organized at institutional level, that realize or facilitate international,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collaborative experiences 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in a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context of teaching and/or learning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.</a:t>
            </a:r>
            <a:r>
              <a:rPr lang="fr-FR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 »</a:t>
            </a:r>
            <a:endParaRPr lang="fr-FR" sz="2400" b="1" i="1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076056" y="551723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From vmcolab Project</a:t>
            </a:r>
          </a:p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Virtual Mobility Collaboratory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2060848"/>
            <a:ext cx="792088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3200" b="1" i="1" smtClean="0">
                <a:solidFill>
                  <a:srgbClr val="0070C0"/>
                </a:solidFill>
                <a:latin typeface="Calibri" pitchFamily="34" charset="0"/>
              </a:rPr>
              <a:t>« VIRTUAL MOBILITY =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403648" y="2852936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Virtual mobility stands for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a set of information and communication technologies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(ICT) supported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activities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, organized at institutional level, that realize or facilitate international,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collaborative experiences 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in a </a:t>
            </a:r>
            <a:r>
              <a:rPr lang="en-US" sz="2400" b="1" i="1" smtClean="0">
                <a:solidFill>
                  <a:srgbClr val="FF9900"/>
                </a:solidFill>
                <a:latin typeface="Calibri" pitchFamily="34" charset="0"/>
              </a:rPr>
              <a:t>context of teaching and/or learning</a:t>
            </a:r>
            <a:r>
              <a:rPr lang="en-US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.</a:t>
            </a:r>
            <a:r>
              <a:rPr lang="fr-FR" sz="2400" b="1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 »</a:t>
            </a:r>
            <a:endParaRPr lang="fr-FR" sz="2400" b="1" i="1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076056" y="551723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From vmcolab Project</a:t>
            </a:r>
          </a:p>
          <a:p>
            <a:r>
              <a:rPr lang="fr-FR" i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Virtual Mobility Collaboratory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</a:t>
            </a:r>
            <a:r>
              <a:rPr lang="fr-FR" sz="3600" b="1" smtClean="0">
                <a:solidFill>
                  <a:schemeClr val="bg1"/>
                </a:solidFill>
                <a:latin typeface="Calibri" pitchFamily="34" charset="0"/>
              </a:rPr>
              <a:t>a valuable tool…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3779912" y="4005064"/>
            <a:ext cx="4680520" cy="72008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To improve the “learning quality” of the European internship</a:t>
            </a:r>
            <a:endParaRPr lang="fr-FR" sz="200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79912" y="5157192"/>
            <a:ext cx="4680520" cy="72008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To provide a virtual alternative to those who do not move abroad</a:t>
            </a:r>
            <a:endParaRPr lang="fr-FR" sz="200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7" descr="C:\Users\perrier\AppData\Local\Microsoft\Windows\Temporary Internet Files\Content.IE5\OT4SH2QS\MC9004419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916832"/>
            <a:ext cx="1520825" cy="179705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</p:pic>
      <p:sp>
        <p:nvSpPr>
          <p:cNvPr id="8" name="Rectangle à coins arrondis 7"/>
          <p:cNvSpPr/>
          <p:nvPr/>
        </p:nvSpPr>
        <p:spPr>
          <a:xfrm>
            <a:off x="2699792" y="1988840"/>
            <a:ext cx="3960440" cy="720080"/>
          </a:xfrm>
          <a:prstGeom prst="wedgeRoundRectCallout">
            <a:avLst>
              <a:gd name="adj1" fmla="val -60908"/>
              <a:gd name="adj2" fmla="val 36568"/>
              <a:gd name="adj3" fmla="val 16667"/>
            </a:avLst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Why have you submitted a project on virtual mobility ?</a:t>
            </a:r>
            <a:endParaRPr lang="fr-FR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27784" y="3356992"/>
            <a:ext cx="4930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VIRTUAL MOBILITY : a valuable tool…</a:t>
            </a:r>
          </a:p>
        </p:txBody>
      </p:sp>
      <p:sp>
        <p:nvSpPr>
          <p:cNvPr id="10" name="Flèche à angle droit 9"/>
          <p:cNvSpPr/>
          <p:nvPr/>
        </p:nvSpPr>
        <p:spPr>
          <a:xfrm rot="5400000">
            <a:off x="3059832" y="4149080"/>
            <a:ext cx="432048" cy="432048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lèche à angle droit 10"/>
          <p:cNvSpPr/>
          <p:nvPr/>
        </p:nvSpPr>
        <p:spPr>
          <a:xfrm rot="5400000">
            <a:off x="3059832" y="5301208"/>
            <a:ext cx="432048" cy="432048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Picture 5" descr="http://www.eubuilders.org/uploadedimage/Euroapprenticeshi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204864"/>
            <a:ext cx="1440161" cy="1045662"/>
          </a:xfrm>
          <a:prstGeom prst="rect">
            <a:avLst/>
          </a:prstGeom>
          <a:noFill/>
        </p:spPr>
      </p:pic>
      <p:sp>
        <p:nvSpPr>
          <p:cNvPr id="13" name="Espace réservé du numéro de diapositive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67544" y="2684769"/>
            <a:ext cx="789826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is</a:t>
            </a:r>
            <a:r>
              <a: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200" b="1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 economical alternative to linguistic and cultural preparation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rgbClr val="00B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en-US" sz="2200" smtClean="0">
                <a:latin typeface="Calibri" pitchFamily="34" charset="0"/>
              </a:rPr>
              <a:t> gives </a:t>
            </a:r>
            <a:r>
              <a:rPr lang="en-US" sz="2200" b="1" smtClean="0">
                <a:solidFill>
                  <a:srgbClr val="00B050"/>
                </a:solidFill>
                <a:latin typeface="Calibri" pitchFamily="34" charset="0"/>
              </a:rPr>
              <a:t>everyone</a:t>
            </a:r>
            <a:r>
              <a:rPr lang="en-US" sz="2200" smtClean="0">
                <a:latin typeface="Calibri" pitchFamily="34" charset="0"/>
              </a:rPr>
              <a:t> the opportunity to </a:t>
            </a:r>
            <a:r>
              <a:rPr lang="en-US" sz="2200" b="1" smtClean="0">
                <a:solidFill>
                  <a:srgbClr val="00B050"/>
                </a:solidFill>
                <a:latin typeface="Calibri" pitchFamily="34" charset="0"/>
              </a:rPr>
              <a:t>live experiences of european collaboration</a:t>
            </a:r>
            <a:r>
              <a:rPr lang="en-US" sz="2200" smtClean="0">
                <a:latin typeface="Calibri" pitchFamily="34" charset="0"/>
              </a:rPr>
              <a:t> with people from different cultures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en-US" sz="1400" smtClean="0">
              <a:latin typeface="Calibri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en-US" sz="2200" smtClean="0">
                <a:latin typeface="Calibri" pitchFamily="34" charset="0"/>
              </a:rPr>
              <a:t> brings an </a:t>
            </a:r>
            <a:r>
              <a:rPr lang="en-US" sz="2200" b="1" smtClean="0">
                <a:solidFill>
                  <a:srgbClr val="00B050"/>
                </a:solidFill>
                <a:latin typeface="Calibri" pitchFamily="34" charset="0"/>
              </a:rPr>
              <a:t>European dimension to the training systems, specially for the apprenticeship system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en-US" sz="1400" b="1" smtClean="0">
              <a:solidFill>
                <a:srgbClr val="00B050"/>
              </a:solidFill>
              <a:latin typeface="Calibri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en-US" sz="220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…</a:t>
            </a:r>
            <a:endParaRPr kumimoji="0" lang="en-US" sz="2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3568" y="1628800"/>
            <a:ext cx="3343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smtClean="0">
                <a:solidFill>
                  <a:srgbClr val="0070C0"/>
                </a:solidFill>
                <a:latin typeface="Calibri" pitchFamily="34" charset="0"/>
              </a:rPr>
              <a:t>VIRTUAL MOBILITY… </a:t>
            </a:r>
            <a:endParaRPr lang="fr-FR" sz="2800"/>
          </a:p>
        </p:txBody>
      </p:sp>
      <p:sp>
        <p:nvSpPr>
          <p:cNvPr id="5" name="Rectangle 4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</a:t>
            </a:r>
            <a:r>
              <a:rPr lang="fr-FR" sz="3600" b="1" smtClean="0">
                <a:solidFill>
                  <a:schemeClr val="bg1"/>
                </a:solidFill>
                <a:latin typeface="Calibri" pitchFamily="34" charset="0"/>
              </a:rPr>
              <a:t>a valuable tool…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827584" y="2420888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VIRTUAL MOBILITY =</a:t>
            </a:r>
            <a:r>
              <a:rPr lang="fr-FR" sz="2800" b="1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747335" y="4077072"/>
            <a:ext cx="3624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to physical mobility</a:t>
            </a:r>
            <a:endParaRPr lang="fr-FR" sz="320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38152" y="3244334"/>
            <a:ext cx="72676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COMPLEMENT</a:t>
            </a:r>
            <a:r>
              <a:rPr lang="fr-FR" sz="3600" b="1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sz="36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fr-FR" sz="3600" b="1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sz="3600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ALTERNATIVE</a:t>
            </a:r>
            <a:r>
              <a:rPr lang="fr-FR" sz="3600" b="1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</a:t>
            </a:r>
            <a:r>
              <a:rPr lang="fr-FR" sz="3600" b="1" smtClean="0">
                <a:solidFill>
                  <a:schemeClr val="bg1"/>
                </a:solidFill>
                <a:latin typeface="Calibri" pitchFamily="34" charset="0"/>
              </a:rPr>
              <a:t>a valuable tool…</a:t>
            </a: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C:\Users\perrier\AppData\Local\Microsoft\Windows\Temporary Internet Files\Content.IE5\CCUIZZ55\MC900304729[1].wmf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204864"/>
            <a:ext cx="2689509" cy="2680164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4499992" y="335699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eMovA in 3 minutes</a:t>
            </a:r>
            <a:endParaRPr lang="fr-FR" sz="2800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3568" y="620688"/>
            <a:ext cx="7848872" cy="70788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VIRTUAL MOBILITY : </a:t>
            </a:r>
            <a:r>
              <a:rPr lang="fr-FR" sz="3600" b="1" smtClean="0">
                <a:solidFill>
                  <a:schemeClr val="bg1"/>
                </a:solidFill>
                <a:latin typeface="Calibri" pitchFamily="34" charset="0"/>
              </a:rPr>
              <a:t>eMova project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67544" y="632882"/>
            <a:ext cx="806489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Innovation Transfer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187624" y="1484784"/>
            <a:ext cx="6545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b="1" smtClean="0">
                <a:solidFill>
                  <a:srgbClr val="0070C0"/>
                </a:solidFill>
                <a:latin typeface="Calibri" pitchFamily="34" charset="0"/>
              </a:rPr>
              <a:t>   A brief review of Euro-DIM background</a:t>
            </a:r>
            <a:endParaRPr lang="fr-FR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11560" y="2204864"/>
            <a:ext cx="8136904" cy="3708708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b="1" u="sng" smtClean="0">
                <a:solidFill>
                  <a:srgbClr val="00B050"/>
                </a:solidFill>
                <a:latin typeface="Calibri" pitchFamily="34" charset="0"/>
              </a:rPr>
              <a:t>Euro-DIM</a:t>
            </a:r>
            <a:r>
              <a:rPr lang="fr-FR" sz="2400" b="1" smtClean="0">
                <a:solidFill>
                  <a:srgbClr val="00B050"/>
                </a:solidFill>
                <a:latin typeface="Calibri" pitchFamily="34" charset="0"/>
              </a:rPr>
              <a:t> </a:t>
            </a:r>
          </a:p>
          <a:p>
            <a:endParaRPr lang="fr-FR" smtClean="0"/>
          </a:p>
          <a:p>
            <a:pPr>
              <a:lnSpc>
                <a:spcPct val="150000"/>
              </a:lnSpc>
            </a:pPr>
            <a:r>
              <a:rPr lang="fr-FR" sz="2400" b="1" smtClean="0">
                <a:solidFill>
                  <a:srgbClr val="00B050"/>
                </a:solidFill>
                <a:latin typeface="Calibri" pitchFamily="34" charset="0"/>
              </a:rPr>
              <a:t>PROGRAMME : </a:t>
            </a:r>
            <a:r>
              <a:rPr lang="fr-FR" sz="2400" smtClean="0">
                <a:latin typeface="Calibri" pitchFamily="34" charset="0"/>
              </a:rPr>
              <a:t>Leonardo Da Vinci – Innovation Transfer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fr-FR" sz="2400" b="1" smtClean="0">
                <a:solidFill>
                  <a:srgbClr val="00B050"/>
                </a:solidFill>
                <a:latin typeface="Calibri" pitchFamily="34" charset="0"/>
              </a:rPr>
              <a:t>DURATION : 	</a:t>
            </a:r>
            <a:r>
              <a:rPr lang="fr-FR" sz="2400" smtClean="0">
                <a:latin typeface="Calibri" pitchFamily="34" charset="0"/>
              </a:rPr>
              <a:t>2011- 2013</a:t>
            </a:r>
          </a:p>
          <a:p>
            <a:r>
              <a:rPr lang="fr-FR" sz="2400" b="1" smtClean="0">
                <a:solidFill>
                  <a:srgbClr val="00B050"/>
                </a:solidFill>
                <a:latin typeface="Calibri" pitchFamily="34" charset="0"/>
              </a:rPr>
              <a:t>Euro-DIM partners (from eMovA project) : </a:t>
            </a:r>
          </a:p>
          <a:p>
            <a:r>
              <a:rPr lang="fr-FR" sz="2400" smtClean="0">
                <a:latin typeface="Calibri" pitchFamily="34" charset="0"/>
              </a:rPr>
              <a:t>Formation PME (BE), Handwerskammer Aachen (DE),</a:t>
            </a:r>
            <a:r>
              <a:rPr lang="de-DE" sz="2400" i="1" smtClean="0"/>
              <a:t> </a:t>
            </a:r>
            <a:r>
              <a:rPr lang="de-DE" sz="2400" smtClean="0">
                <a:latin typeface="Calibri" pitchFamily="34" charset="0"/>
              </a:rPr>
              <a:t>Berufskolleg für Gestaltung und Technik </a:t>
            </a:r>
            <a:r>
              <a:rPr lang="fr-FR" sz="2400" smtClean="0">
                <a:latin typeface="Calibri" pitchFamily="34" charset="0"/>
              </a:rPr>
              <a:t>/EU-GES (DE), APCMA (FR), Pôle de formation Pasteur (FR).</a:t>
            </a:r>
            <a:r>
              <a:rPr lang="fr-FR" sz="2000" smtClean="0">
                <a:latin typeface="Calibri" pitchFamily="34" charset="0"/>
              </a:rPr>
              <a:t> </a:t>
            </a:r>
          </a:p>
          <a:p>
            <a:endParaRPr lang="fr-FR" sz="2000" b="1" smtClean="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11560" y="560874"/>
            <a:ext cx="7992888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4000" b="1" smtClean="0">
                <a:solidFill>
                  <a:schemeClr val="bg1"/>
                </a:solidFill>
                <a:latin typeface="Calibri" pitchFamily="34" charset="0"/>
              </a:rPr>
              <a:t>EURO-DIM : Main goal</a:t>
            </a:r>
            <a:endParaRPr lang="fr-FR" sz="4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99792" y="1628800"/>
            <a:ext cx="58143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2800" b="1" smtClean="0">
                <a:latin typeface="Calibri" pitchFamily="34" charset="0"/>
              </a:rPr>
              <a:t>Integrate european mobility in apprenticeship system</a:t>
            </a:r>
            <a:r>
              <a:rPr lang="fr-FR" sz="2800" smtClean="0">
                <a:latin typeface="Calibri" pitchFamily="34" charset="0"/>
              </a:rPr>
              <a:t>.</a:t>
            </a:r>
          </a:p>
        </p:txBody>
      </p:sp>
      <p:pic>
        <p:nvPicPr>
          <p:cNvPr id="1028" name="Picture 4" descr="C:\Users\perrier\AppData\Local\Microsoft\Windows\Temporary Internet Files\Content.IE5\HUWKBRC6\MC9003916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1367234" cy="1396559"/>
          </a:xfrm>
          <a:prstGeom prst="rect">
            <a:avLst/>
          </a:prstGeom>
          <a:noFill/>
        </p:spPr>
      </p:pic>
      <p:sp>
        <p:nvSpPr>
          <p:cNvPr id="14" name="Flèche à angle droit 13"/>
          <p:cNvSpPr/>
          <p:nvPr/>
        </p:nvSpPr>
        <p:spPr>
          <a:xfrm rot="5400000">
            <a:off x="3041830" y="2798930"/>
            <a:ext cx="1260140" cy="1224136"/>
          </a:xfrm>
          <a:prstGeom prst="bentUpArrow">
            <a:avLst>
              <a:gd name="adj1" fmla="val 14814"/>
              <a:gd name="adj2" fmla="val 25000"/>
              <a:gd name="adj3" fmla="val 34054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4499992" y="3429000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smtClean="0">
                <a:latin typeface="Arial" pitchFamily="34" charset="0"/>
                <a:cs typeface="Arial" pitchFamily="34" charset="0"/>
              </a:rPr>
              <a:t>Strategy composed of 4 areas of action</a:t>
            </a:r>
            <a:endParaRPr lang="fr-FR" sz="2400" b="1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8" name="Diagramme 17"/>
          <p:cNvGraphicFramePr/>
          <p:nvPr/>
        </p:nvGraphicFramePr>
        <p:xfrm>
          <a:off x="5652120" y="4365104"/>
          <a:ext cx="2255912" cy="150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e 1"/>
          <p:cNvGraphicFramePr/>
          <p:nvPr/>
        </p:nvGraphicFramePr>
        <p:xfrm>
          <a:off x="2411760" y="1916832"/>
          <a:ext cx="48965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à coins arrondis 2">
            <a:hlinkClick r:id="rId7" action="ppaction://hlinkfile"/>
          </p:cNvPr>
          <p:cNvSpPr/>
          <p:nvPr/>
        </p:nvSpPr>
        <p:spPr>
          <a:xfrm>
            <a:off x="395536" y="1484784"/>
            <a:ext cx="2501885" cy="792088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0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Proposition of a common ECVET Unit</a:t>
            </a:r>
            <a:endParaRPr lang="fr-FR" sz="2000" b="1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Rectangle à coins arrondis 3">
            <a:hlinkClick r:id="rId8" action="ppaction://hlinkfile"/>
          </p:cNvPr>
          <p:cNvSpPr/>
          <p:nvPr/>
        </p:nvSpPr>
        <p:spPr>
          <a:xfrm>
            <a:off x="6300192" y="1340768"/>
            <a:ext cx="2232248" cy="864096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000" b="1" smtClean="0">
                <a:solidFill>
                  <a:srgbClr val="00B0F0"/>
                </a:solidFill>
                <a:latin typeface="Calibri" pitchFamily="34" charset="0"/>
              </a:rPr>
              <a:t>Online training for mobility actors</a:t>
            </a:r>
            <a:endParaRPr lang="fr-FR" sz="2000" b="1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5" name="Rectangle à coins arrondis 4">
            <a:hlinkClick r:id="rId9" action="ppaction://hlinkfile"/>
          </p:cNvPr>
          <p:cNvSpPr/>
          <p:nvPr/>
        </p:nvSpPr>
        <p:spPr>
          <a:xfrm>
            <a:off x="1187624" y="5517232"/>
            <a:ext cx="1944216" cy="792088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1200"/>
              </a:spcBef>
              <a:defRPr/>
            </a:pPr>
            <a:endParaRPr lang="fr-FR" sz="1000" b="1">
              <a:solidFill>
                <a:srgbClr val="0070C0"/>
              </a:solidFill>
              <a:latin typeface="+mj-lt"/>
            </a:endParaRPr>
          </a:p>
          <a:p>
            <a:pPr algn="ctr">
              <a:spcBef>
                <a:spcPts val="600"/>
              </a:spcBef>
              <a:defRPr/>
            </a:pPr>
            <a:r>
              <a:rPr lang="fr-FR" sz="20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  <a:t>Euro-DIM</a:t>
            </a:r>
            <a:br>
              <a:rPr lang="fr-FR" sz="20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</a:br>
            <a:r>
              <a:rPr lang="fr-FR" sz="20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  <a:t>Data base</a:t>
            </a:r>
            <a:endParaRPr lang="fr-FR" sz="2000" b="1">
              <a:solidFill>
                <a:schemeClr val="tx2">
                  <a:lumMod val="60000"/>
                  <a:lumOff val="40000"/>
                </a:schemeClr>
              </a:solidFill>
              <a:latin typeface="Calibri" pitchFamily="34" charset="0"/>
            </a:endParaRPr>
          </a:p>
          <a:p>
            <a:pPr algn="ctr">
              <a:defRPr/>
            </a:pPr>
            <a:endParaRPr lang="fr-FR" sz="160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6" name="Rectangle à coins arrondis 5">
            <a:hlinkClick r:id="rId10" action="ppaction://hlinkfile"/>
          </p:cNvPr>
          <p:cNvSpPr/>
          <p:nvPr/>
        </p:nvSpPr>
        <p:spPr>
          <a:xfrm>
            <a:off x="6516216" y="5589240"/>
            <a:ext cx="2160240" cy="648072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0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Euro-DIM</a:t>
            </a:r>
          </a:p>
          <a:p>
            <a:pPr algn="ctr">
              <a:defRPr/>
            </a:pPr>
            <a:r>
              <a:rPr lang="fr-FR" sz="20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Virtual mobility</a:t>
            </a:r>
            <a:endParaRPr lang="fr-FR" sz="2000" b="1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560" y="404664"/>
            <a:ext cx="7992888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4000" b="1" smtClean="0">
                <a:solidFill>
                  <a:schemeClr val="bg1"/>
                </a:solidFill>
                <a:latin typeface="Calibri" pitchFamily="34" charset="0"/>
              </a:rPr>
              <a:t>EURO-DIM : Strategy</a:t>
            </a:r>
            <a:endParaRPr lang="fr-FR" sz="4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</a:t>
            </a:r>
          </a:p>
        </p:txBody>
      </p:sp>
      <p:sp>
        <p:nvSpPr>
          <p:cNvPr id="82" name="ZoneTexte 81"/>
          <p:cNvSpPr txBox="1"/>
          <p:nvPr/>
        </p:nvSpPr>
        <p:spPr>
          <a:xfrm>
            <a:off x="5796136" y="1844824"/>
            <a:ext cx="122413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mtClean="0">
                <a:latin typeface="Arial" pitchFamily="34" charset="0"/>
                <a:cs typeface="Arial" pitchFamily="34" charset="0"/>
              </a:rPr>
              <a:t>Physical mobility</a:t>
            </a:r>
            <a:endParaRPr lang="fr-FR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ZoneTexte 94"/>
          <p:cNvSpPr txBox="1"/>
          <p:nvPr/>
        </p:nvSpPr>
        <p:spPr>
          <a:xfrm>
            <a:off x="3707904" y="1844824"/>
            <a:ext cx="1680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BEFORE</a:t>
            </a:r>
            <a:endParaRPr lang="fr-FR" sz="2800" b="1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1403648" y="3225170"/>
            <a:ext cx="6408712" cy="70788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2000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To prepare the physical mobility and to overcome the linguistic and cultural barriers</a:t>
            </a:r>
            <a:endParaRPr lang="fr-FR" sz="2000" b="1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3131840" y="5013176"/>
            <a:ext cx="280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SITUATION OF</a:t>
            </a:r>
          </a:p>
          <a:p>
            <a:pPr algn="ct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COMMUNICATION</a:t>
            </a:r>
          </a:p>
        </p:txBody>
      </p:sp>
      <p:sp>
        <p:nvSpPr>
          <p:cNvPr id="103" name="ZoneTexte 102"/>
          <p:cNvSpPr txBox="1"/>
          <p:nvPr/>
        </p:nvSpPr>
        <p:spPr>
          <a:xfrm>
            <a:off x="1907704" y="1844824"/>
            <a:ext cx="1224136" cy="64633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mtClean="0">
                <a:latin typeface="Arial" pitchFamily="34" charset="0"/>
                <a:cs typeface="Arial" pitchFamily="34" charset="0"/>
              </a:rPr>
              <a:t>Virtual mobility</a:t>
            </a:r>
            <a:endParaRPr lang="fr-FR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Flèche vers le bas 103"/>
          <p:cNvSpPr/>
          <p:nvPr/>
        </p:nvSpPr>
        <p:spPr>
          <a:xfrm rot="10800000">
            <a:off x="4211960" y="4077072"/>
            <a:ext cx="360040" cy="648072"/>
          </a:xfrm>
          <a:prstGeom prst="downArrow">
            <a:avLst>
              <a:gd name="adj1" fmla="val 50203"/>
              <a:gd name="adj2" fmla="val 700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725144"/>
            <a:ext cx="197167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Flèche vers le bas 22"/>
          <p:cNvSpPr/>
          <p:nvPr/>
        </p:nvSpPr>
        <p:spPr>
          <a:xfrm>
            <a:off x="4355976" y="2348880"/>
            <a:ext cx="360040" cy="648072"/>
          </a:xfrm>
          <a:prstGeom prst="downArrow">
            <a:avLst>
              <a:gd name="adj1" fmla="val 50203"/>
              <a:gd name="adj2" fmla="val 700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Picture 6" descr="C:\Users\perrier\AppData\Local\Microsoft\Windows\Temporary Internet Files\Content.IE5\CCUIZZ55\MC9004418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005064"/>
            <a:ext cx="1279525" cy="1784350"/>
          </a:xfrm>
          <a:prstGeom prst="rect">
            <a:avLst/>
          </a:prstGeom>
          <a:noFill/>
        </p:spPr>
      </p:pic>
      <p:sp>
        <p:nvSpPr>
          <p:cNvPr id="13" name="Espace réservé du numéro de diapositive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7" grpId="0"/>
      <p:bldP spid="100" grpId="0"/>
      <p:bldP spid="104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perrier\AppData\Local\Microsoft\Windows\Temporary Internet Files\Content.IE5\OT4SH2QS\MC9004419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348880"/>
            <a:ext cx="1520825" cy="179705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</p:pic>
      <p:sp>
        <p:nvSpPr>
          <p:cNvPr id="16" name="Rectangle à coins arrondis 15"/>
          <p:cNvSpPr/>
          <p:nvPr/>
        </p:nvSpPr>
        <p:spPr>
          <a:xfrm>
            <a:off x="3203848" y="2060848"/>
            <a:ext cx="3816424" cy="1008112"/>
          </a:xfrm>
          <a:prstGeom prst="wedgeRoundRectCallout">
            <a:avLst>
              <a:gd name="adj1" fmla="val -52162"/>
              <a:gd name="adj2" fmla="val 86593"/>
              <a:gd name="adj3" fmla="val 16667"/>
            </a:avLst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to communicate over a distance ?</a:t>
            </a:r>
            <a:endParaRPr lang="fr-FR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Flèche droite rayée 16"/>
          <p:cNvSpPr/>
          <p:nvPr/>
        </p:nvSpPr>
        <p:spPr>
          <a:xfrm>
            <a:off x="2339752" y="5085184"/>
            <a:ext cx="1152128" cy="576064"/>
          </a:xfrm>
          <a:prstGeom prst="striped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3923928" y="5013176"/>
            <a:ext cx="43924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ICT </a:t>
            </a:r>
          </a:p>
          <a:p>
            <a:r>
              <a:rPr lang="fr-FR" sz="1600" smtClean="0">
                <a:solidFill>
                  <a:schemeClr val="bg1">
                    <a:lumMod val="50000"/>
                  </a:schemeClr>
                </a:solidFill>
              </a:rPr>
              <a:t>Information Communication Technologies</a:t>
            </a:r>
            <a:endParaRPr lang="fr-FR" sz="160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8673" name="Picture 1" descr="C:\Users\perrier\AppData\Local\Microsoft\Windows\Temporary Internet Files\Content.IE5\DY2G72SR\MC90007870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356992"/>
            <a:ext cx="2364706" cy="1393406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l="4755" t="16150" r="2869" b="2045"/>
          <a:stretch>
            <a:fillRect/>
          </a:stretch>
        </p:blipFill>
        <p:spPr bwMode="auto">
          <a:xfrm>
            <a:off x="827584" y="2060848"/>
            <a:ext cx="766603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539552" y="1628800"/>
            <a:ext cx="424847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Conference in entire class</a:t>
            </a:r>
            <a:endParaRPr lang="fr-FR" sz="240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14"/>
          <p:cNvSpPr>
            <a:spLocks noChangeArrowheads="1"/>
          </p:cNvSpPr>
          <p:nvPr/>
        </p:nvSpPr>
        <p:spPr bwMode="auto">
          <a:xfrm>
            <a:off x="323850" y="1844675"/>
            <a:ext cx="504031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 b="1"/>
          </a:p>
          <a:p>
            <a:endParaRPr lang="fr-FR" b="1"/>
          </a:p>
          <a:p>
            <a:endParaRPr lang="fr-FR" b="1"/>
          </a:p>
          <a:p>
            <a:endParaRPr lang="fr-FR" b="1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9" y="1557338"/>
            <a:ext cx="7273180" cy="4915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39552" y="1556792"/>
            <a:ext cx="216024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Work in group</a:t>
            </a:r>
            <a:endParaRPr lang="fr-FR" sz="240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4"/>
          <p:cNvSpPr>
            <a:spLocks noChangeArrowheads="1"/>
          </p:cNvSpPr>
          <p:nvPr/>
        </p:nvSpPr>
        <p:spPr bwMode="auto">
          <a:xfrm>
            <a:off x="323850" y="1844675"/>
            <a:ext cx="504031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 b="1"/>
          </a:p>
          <a:p>
            <a:endParaRPr lang="fr-FR" b="1"/>
          </a:p>
          <a:p>
            <a:endParaRPr lang="fr-FR" b="1"/>
          </a:p>
          <a:p>
            <a:endParaRPr lang="fr-FR" b="1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3" y="1428750"/>
            <a:ext cx="761047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755576" y="1412776"/>
            <a:ext cx="223224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Work in group</a:t>
            </a:r>
            <a:endParaRPr lang="fr-FR" sz="240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14"/>
          <p:cNvSpPr>
            <a:spLocks noChangeArrowheads="1"/>
          </p:cNvSpPr>
          <p:nvPr/>
        </p:nvSpPr>
        <p:spPr bwMode="auto">
          <a:xfrm>
            <a:off x="323850" y="1844675"/>
            <a:ext cx="504031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 b="1"/>
          </a:p>
          <a:p>
            <a:endParaRPr lang="fr-FR" b="1"/>
          </a:p>
          <a:p>
            <a:endParaRPr lang="fr-FR" b="1"/>
          </a:p>
          <a:p>
            <a:endParaRPr lang="fr-FR" b="1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060575"/>
            <a:ext cx="82772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Connecteur droit avec flèche 6"/>
          <p:cNvCxnSpPr/>
          <p:nvPr/>
        </p:nvCxnSpPr>
        <p:spPr>
          <a:xfrm flipH="1">
            <a:off x="2987675" y="1700213"/>
            <a:ext cx="288925" cy="5762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539552" y="1556792"/>
            <a:ext cx="475252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View of the class with the teacher</a:t>
            </a:r>
            <a:endParaRPr lang="fr-FR" sz="240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14"/>
          <p:cNvSpPr>
            <a:spLocks noChangeArrowheads="1"/>
          </p:cNvSpPr>
          <p:nvPr/>
        </p:nvSpPr>
        <p:spPr bwMode="auto">
          <a:xfrm>
            <a:off x="323850" y="1844675"/>
            <a:ext cx="504031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 b="1"/>
          </a:p>
          <a:p>
            <a:endParaRPr lang="fr-FR" b="1"/>
          </a:p>
          <a:p>
            <a:endParaRPr lang="fr-FR" b="1"/>
          </a:p>
          <a:p>
            <a:endParaRPr lang="fr-FR" b="1"/>
          </a:p>
        </p:txBody>
      </p:sp>
      <p:sp>
        <p:nvSpPr>
          <p:cNvPr id="9" name="ZoneTexte 8"/>
          <p:cNvSpPr txBox="1"/>
          <p:nvPr/>
        </p:nvSpPr>
        <p:spPr>
          <a:xfrm>
            <a:off x="1403648" y="2132856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Video from the experiments in Belgium</a:t>
            </a:r>
            <a:endParaRPr lang="fr-FR" sz="2000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</a:t>
            </a:r>
          </a:p>
        </p:txBody>
      </p:sp>
      <p:pic>
        <p:nvPicPr>
          <p:cNvPr id="5" name="Picture 8" descr="C:\Users\perrier\AppData\Local\Microsoft\Windows\Temporary Internet Files\Content.IE5\CCUIZZ55\MC900304729[1].wmf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996952"/>
            <a:ext cx="2689509" cy="2680164"/>
          </a:xfrm>
          <a:prstGeom prst="rect">
            <a:avLst/>
          </a:prstGeom>
          <a:noFill/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67544" y="1628800"/>
            <a:ext cx="2467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For the apprentices :</a:t>
            </a:r>
            <a:endParaRPr lang="fr-FR" b="1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7544" y="198884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The apprentices had </a:t>
            </a:r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an active role </a:t>
            </a: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of their learning. The teacher was just here to help them if they had any problems or questions.</a:t>
            </a:r>
          </a:p>
          <a:p>
            <a:pPr>
              <a:buFont typeface="Wingdings" pitchFamily="2" charset="2"/>
              <a:buChar char="q"/>
            </a:pPr>
            <a:endParaRPr lang="fr-FR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fr-FR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71902">
            <a:off x="887782" y="3195023"/>
            <a:ext cx="3867222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051720" y="5445224"/>
            <a:ext cx="62646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As they discussed and shared their work </a:t>
            </a: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with others apprentices from other countries, </a:t>
            </a:r>
            <a:r>
              <a:rPr lang="en-US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they could </a:t>
            </a:r>
            <a:r>
              <a:rPr lang="en-US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give meaning </a:t>
            </a:r>
            <a:r>
              <a:rPr lang="en-US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to their work.</a:t>
            </a:r>
            <a:endParaRPr lang="fr-FR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60552">
            <a:off x="4751057" y="2918371"/>
            <a:ext cx="3445368" cy="2014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12" name="Connecteur droit avec flèche 11"/>
          <p:cNvCxnSpPr/>
          <p:nvPr/>
        </p:nvCxnSpPr>
        <p:spPr>
          <a:xfrm flipH="1">
            <a:off x="1763688" y="2708920"/>
            <a:ext cx="288032" cy="576064"/>
          </a:xfrm>
          <a:prstGeom prst="straightConnector1">
            <a:avLst/>
          </a:prstGeom>
          <a:ln w="25400">
            <a:solidFill>
              <a:srgbClr val="FF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 flipH="1">
            <a:off x="8028384" y="3933056"/>
            <a:ext cx="720080" cy="360040"/>
          </a:xfrm>
          <a:prstGeom prst="straightConnector1">
            <a:avLst/>
          </a:prstGeom>
          <a:ln w="25400">
            <a:solidFill>
              <a:srgbClr val="FF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space réservé du numéro de diapositive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619672" y="1772816"/>
            <a:ext cx="4679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Experiments of virtual mobility</a:t>
            </a:r>
            <a:endParaRPr lang="fr-FR" sz="2400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115616" y="2924944"/>
            <a:ext cx="1830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PREPARATION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059832" y="2852936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SYNCHRONOUS ACTIVITIES per group or entire class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948264" y="285293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EVALUATION of the experiment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Connecteur droit avec flèche 14"/>
          <p:cNvCxnSpPr/>
          <p:nvPr/>
        </p:nvCxnSpPr>
        <p:spPr>
          <a:xfrm flipV="1">
            <a:off x="683568" y="4437112"/>
            <a:ext cx="6696744" cy="1512168"/>
          </a:xfrm>
          <a:prstGeom prst="straightConnector1">
            <a:avLst/>
          </a:prstGeom>
          <a:ln w="412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oneTexte 17"/>
          <p:cNvSpPr txBox="1"/>
          <p:nvPr/>
        </p:nvSpPr>
        <p:spPr>
          <a:xfrm>
            <a:off x="179512" y="5013176"/>
            <a:ext cx="1119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Stressed</a:t>
            </a:r>
          </a:p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afraid</a:t>
            </a:r>
            <a:endParaRPr lang="fr-FR" i="1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Parenthèse ouvrante 20"/>
          <p:cNvSpPr/>
          <p:nvPr/>
        </p:nvSpPr>
        <p:spPr>
          <a:xfrm rot="5400000">
            <a:off x="3185846" y="62626"/>
            <a:ext cx="792088" cy="5724636"/>
          </a:xfrm>
          <a:prstGeom prst="leftBracket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179512" y="4077072"/>
            <a:ext cx="9380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Before </a:t>
            </a:r>
          </a:p>
          <a:p>
            <a:r>
              <a:rPr lang="fr-FR" sz="1600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starting</a:t>
            </a:r>
            <a:endParaRPr lang="fr-FR" sz="1600" b="1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1331640" y="479715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Concentrated</a:t>
            </a:r>
            <a:endParaRPr lang="fr-FR" i="1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3707904" y="371703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Motivated</a:t>
            </a:r>
          </a:p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Autonomous</a:t>
            </a:r>
          </a:p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Implicated</a:t>
            </a:r>
          </a:p>
          <a:p>
            <a:pPr algn="ctr"/>
            <a:r>
              <a:rPr lang="fr-FR" b="1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HAPPY</a:t>
            </a:r>
            <a:endParaRPr lang="fr-FR" b="1" i="1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5868144" y="3573016"/>
            <a:ext cx="11881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At the end</a:t>
            </a:r>
            <a:endParaRPr lang="fr-FR" sz="1600" b="1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5580112" y="3861048"/>
            <a:ext cx="17107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Proud</a:t>
            </a:r>
          </a:p>
          <a:p>
            <a:pPr algn="ctr"/>
            <a:r>
              <a:rPr lang="fr-FR" i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More confident</a:t>
            </a:r>
            <a:endParaRPr lang="fr-FR" i="1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9" name="Connecteur droit 28"/>
          <p:cNvCxnSpPr/>
          <p:nvPr/>
        </p:nvCxnSpPr>
        <p:spPr>
          <a:xfrm>
            <a:off x="3059832" y="2924944"/>
            <a:ext cx="0" cy="2160240"/>
          </a:xfrm>
          <a:prstGeom prst="line">
            <a:avLst/>
          </a:prstGeom>
          <a:ln>
            <a:solidFill>
              <a:srgbClr val="FF99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>
            <a:off x="7308304" y="4725144"/>
            <a:ext cx="11521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mtClean="0">
                <a:latin typeface="Arial" pitchFamily="34" charset="0"/>
                <a:cs typeface="Arial" pitchFamily="34" charset="0"/>
              </a:rPr>
              <a:t>100% agree to do again virtual mobility</a:t>
            </a:r>
            <a:endParaRPr lang="fr-FR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 descr="C:\Users\perrier\AppData\Local\Microsoft\Windows\Temporary Internet Files\Content.IE5\DY2G72SR\MC9004244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3717032"/>
            <a:ext cx="1004613" cy="864096"/>
          </a:xfrm>
          <a:prstGeom prst="rect">
            <a:avLst/>
          </a:prstGeom>
          <a:noFill/>
        </p:spPr>
      </p:pic>
      <p:pic>
        <p:nvPicPr>
          <p:cNvPr id="4100" name="Picture 4" descr="C:\Users\perrier\AppData\Local\Microsoft\Windows\Temporary Internet Files\Content.IE5\HUWKBRC6\MC9004244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661248"/>
            <a:ext cx="772462" cy="836712"/>
          </a:xfrm>
          <a:prstGeom prst="rect">
            <a:avLst/>
          </a:prstGeom>
          <a:noFill/>
        </p:spPr>
      </p:pic>
      <p:sp>
        <p:nvSpPr>
          <p:cNvPr id="40" name="Espace réservé du numéro de diapositive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11560" y="191683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For the training actors :</a:t>
            </a:r>
            <a:endParaRPr lang="fr-FR" b="1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067944" y="5085184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Satisfaction and surprise</a:t>
            </a:r>
            <a:endParaRPr lang="fr-FR" sz="2000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perrier\AppData\Local\Microsoft\Windows\Temporary Internet Files\Content.IE5\CCUIZZ55\MC9003910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924944"/>
            <a:ext cx="2148854" cy="3250688"/>
          </a:xfrm>
          <a:prstGeom prst="rect">
            <a:avLst/>
          </a:prstGeom>
          <a:noFill/>
        </p:spPr>
      </p:pic>
      <p:sp>
        <p:nvSpPr>
          <p:cNvPr id="13" name="Rectangle à coins arrondis 12"/>
          <p:cNvSpPr/>
          <p:nvPr/>
        </p:nvSpPr>
        <p:spPr>
          <a:xfrm>
            <a:off x="4211960" y="1700808"/>
            <a:ext cx="4320480" cy="1512168"/>
          </a:xfrm>
          <a:prstGeom prst="wedgeRoundRectCallout">
            <a:avLst>
              <a:gd name="adj1" fmla="val -53765"/>
              <a:gd name="adj2" fmla="val 69185"/>
              <a:gd name="adj3" fmla="val 16667"/>
            </a:avLst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That’s the first time I see my apprentices so excited to speak english, even those with a very low level!</a:t>
            </a:r>
            <a:endParaRPr lang="fr-FR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772816"/>
            <a:ext cx="2332484" cy="1543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ZoneTexte 15"/>
          <p:cNvSpPr txBox="1"/>
          <p:nvPr/>
        </p:nvSpPr>
        <p:spPr>
          <a:xfrm>
            <a:off x="5904656" y="4509120"/>
            <a:ext cx="2051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MOTIVATION</a:t>
            </a:r>
          </a:p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IMPLICATION</a:t>
            </a:r>
          </a:p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PARTICIPATION</a:t>
            </a:r>
          </a:p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AUTONOMY</a:t>
            </a:r>
          </a:p>
          <a:p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Flèche droite 16"/>
          <p:cNvSpPr/>
          <p:nvPr/>
        </p:nvSpPr>
        <p:spPr>
          <a:xfrm rot="7348820" flipV="1">
            <a:off x="5365583" y="3165917"/>
            <a:ext cx="576064" cy="319712"/>
          </a:xfrm>
          <a:prstGeom prst="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5436096" y="407707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During virtual mobility :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780928"/>
            <a:ext cx="4464496" cy="3419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sp>
        <p:nvSpPr>
          <p:cNvPr id="8" name="Rectangle 7"/>
          <p:cNvSpPr/>
          <p:nvPr/>
        </p:nvSpPr>
        <p:spPr>
          <a:xfrm>
            <a:off x="3563888" y="4509120"/>
            <a:ext cx="2448272" cy="936104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/>
              <a:t>VIRTUAL MOBILITY</a:t>
            </a:r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411760" y="3284984"/>
            <a:ext cx="4879927" cy="2160240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2699792" y="350100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To prepare virtual mobility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 rot="20563341">
            <a:off x="2659331" y="4078073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cultural</a:t>
            </a:r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4211960" y="4005064"/>
            <a:ext cx="1205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linguistic</a:t>
            </a:r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 rot="1107528">
            <a:off x="5779635" y="4114443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personal</a:t>
            </a: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475656" y="2204864"/>
            <a:ext cx="6696744" cy="32403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2843808" y="2348880"/>
            <a:ext cx="3835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To achieve any educational goals</a:t>
            </a:r>
            <a:endParaRPr lang="fr-FR" b="1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 rot="20563341">
            <a:off x="1482272" y="3141533"/>
            <a:ext cx="25138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smtClean="0"/>
              <a:t>any cross-cutting skills</a:t>
            </a:r>
            <a:endParaRPr lang="fr-FR" sz="1600"/>
          </a:p>
        </p:txBody>
      </p:sp>
      <p:sp>
        <p:nvSpPr>
          <p:cNvPr id="19" name="ZoneTexte 18"/>
          <p:cNvSpPr txBox="1"/>
          <p:nvPr/>
        </p:nvSpPr>
        <p:spPr>
          <a:xfrm rot="766775">
            <a:off x="6025394" y="3126774"/>
            <a:ext cx="19239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smtClean="0"/>
              <a:t>any specific skills</a:t>
            </a:r>
            <a:endParaRPr lang="fr-FR" sz="1600"/>
          </a:p>
        </p:txBody>
      </p:sp>
      <p:sp>
        <p:nvSpPr>
          <p:cNvPr id="20" name="Espace réservé du numéro de diapositive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/>
      <p:bldP spid="13" grpId="0"/>
      <p:bldP spid="15" grpId="0"/>
      <p:bldP spid="16" grpId="0" animBg="1"/>
      <p:bldP spid="17" grpId="0"/>
      <p:bldP spid="18" grpId="0"/>
      <p:bldP spid="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pic>
        <p:nvPicPr>
          <p:cNvPr id="2050" name="Picture 2" descr="C:\Users\perrier\AppData\Local\Microsoft\Windows\Temporary Internet Files\Content.IE5\OT4SH2QS\MC90038354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564904"/>
            <a:ext cx="2031615" cy="2016224"/>
          </a:xfrm>
          <a:prstGeom prst="rect">
            <a:avLst/>
          </a:prstGeom>
          <a:noFill/>
        </p:spPr>
      </p:pic>
      <p:sp>
        <p:nvSpPr>
          <p:cNvPr id="8" name="Rectangle à coins arrondis 7"/>
          <p:cNvSpPr/>
          <p:nvPr/>
        </p:nvSpPr>
        <p:spPr>
          <a:xfrm>
            <a:off x="2555776" y="2060848"/>
            <a:ext cx="4320480" cy="792088"/>
          </a:xfrm>
          <a:prstGeom prst="wedgeRoundRectCallout">
            <a:avLst>
              <a:gd name="adj1" fmla="val -53765"/>
              <a:gd name="adj2" fmla="val 90174"/>
              <a:gd name="adj3" fmla="val 16667"/>
            </a:avLst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Virtual mobility, a wonderfull tool, isn’t it ?!</a:t>
            </a:r>
            <a:endParaRPr lang="fr-FR" sz="2000" b="1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 descr="C:\Users\perrier\AppData\Local\Microsoft\Windows\Temporary Internet Files\Content.IE5\DY2G72SR\MC9002419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437112"/>
            <a:ext cx="1630363" cy="1803400"/>
          </a:xfrm>
          <a:prstGeom prst="rect">
            <a:avLst/>
          </a:prstGeom>
          <a:noFill/>
        </p:spPr>
      </p:pic>
      <p:sp>
        <p:nvSpPr>
          <p:cNvPr id="12" name="ZoneTexte 11"/>
          <p:cNvSpPr txBox="1"/>
          <p:nvPr/>
        </p:nvSpPr>
        <p:spPr>
          <a:xfrm>
            <a:off x="4932040" y="4005064"/>
            <a:ext cx="2347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VIRTUAL MOBILITY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oneTexte 13"/>
          <p:cNvSpPr txBox="1"/>
          <p:nvPr/>
        </p:nvSpPr>
        <p:spPr>
          <a:xfrm>
            <a:off x="611560" y="3068960"/>
            <a:ext cx="53285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Because when the </a:t>
            </a:r>
            <a:r>
              <a:rPr lang="fr-FR" sz="2400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project ended,</a:t>
            </a:r>
          </a:p>
          <a:p>
            <a:pPr algn="ctr">
              <a:lnSpc>
                <a:spcPct val="150000"/>
              </a:lnSpc>
            </a:pPr>
            <a:r>
              <a:rPr lang="fr-FR" sz="24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the actions of </a:t>
            </a:r>
            <a:r>
              <a:rPr lang="fr-FR" sz="2400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virtual mobility stopped…</a:t>
            </a:r>
            <a:endParaRPr lang="fr-FR" sz="2400" b="1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pic>
        <p:nvPicPr>
          <p:cNvPr id="8" name="Picture 2" descr="C:\Users\perrier\AppData\Local\Microsoft\Windows\Temporary Internet Files\Content.IE5\OT4SH2QS\MC9000787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700808"/>
            <a:ext cx="1622425" cy="3933825"/>
          </a:xfrm>
          <a:prstGeom prst="rect">
            <a:avLst/>
          </a:prstGeom>
          <a:noFill/>
        </p:spPr>
      </p:pic>
      <p:sp>
        <p:nvSpPr>
          <p:cNvPr id="9" name="Rectangle à coins arrondis 8"/>
          <p:cNvSpPr/>
          <p:nvPr/>
        </p:nvSpPr>
        <p:spPr>
          <a:xfrm>
            <a:off x="3275856" y="1700808"/>
            <a:ext cx="3312368" cy="576064"/>
          </a:xfrm>
          <a:prstGeom prst="wedgeRoundRectCallout">
            <a:avLst>
              <a:gd name="adj1" fmla="val 44040"/>
              <a:gd name="adj2" fmla="val 104345"/>
              <a:gd name="adj3" fmla="val 16667"/>
            </a:avLst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Not really…</a:t>
            </a:r>
            <a:endParaRPr lang="fr-FR" sz="2000" b="1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perrier\AppData\Local\Microsoft\Windows\Temporary Internet Files\Content.IE5\HUWKBRC6\MC90043268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509120"/>
            <a:ext cx="1658471" cy="1658471"/>
          </a:xfrm>
          <a:prstGeom prst="rect">
            <a:avLst/>
          </a:prstGeom>
          <a:noFill/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67544" y="2204865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 Difficulty to organize in apprenticeship system</a:t>
            </a:r>
          </a:p>
          <a:p>
            <a:pPr lvl="2">
              <a:buFont typeface="Courier New" pitchFamily="49" charset="0"/>
              <a:buChar char="o"/>
            </a:pP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 rhythm of alternation (school/enterprise) varies from a country to another, and from one school to another.</a:t>
            </a:r>
          </a:p>
          <a:p>
            <a:pPr lvl="2">
              <a:buFont typeface="Courier New" pitchFamily="49" charset="0"/>
              <a:buChar char="o"/>
            </a:pPr>
            <a:r>
              <a:rPr lang="en-US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The program when the apprentices are in school, are usually very intense.</a:t>
            </a:r>
            <a:endParaRPr lang="fr-FR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11560" y="1630541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288"/>
            <a:r>
              <a:rPr lang="fr-FR" b="1" smtClean="0">
                <a:latin typeface="Arial" pitchFamily="34" charset="0"/>
                <a:cs typeface="Arial" pitchFamily="34" charset="0"/>
              </a:rPr>
              <a:t>Difficulties to substain actions of virtual mobility after Euro-DIM project :</a:t>
            </a:r>
            <a:endParaRPr lang="fr-FR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1560" y="620688"/>
            <a:ext cx="7848872" cy="70788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EURO-DIM : virtual mobility/Results</a:t>
            </a:r>
          </a:p>
        </p:txBody>
      </p:sp>
      <p:pic>
        <p:nvPicPr>
          <p:cNvPr id="1027" name="Picture 3" descr="C:\Users\perrier\AppData\Local\Microsoft\Windows\Temporary Internet Files\Content.IE5\CCUIZZ55\MC9003126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36912"/>
            <a:ext cx="936104" cy="950213"/>
          </a:xfrm>
          <a:prstGeom prst="rect">
            <a:avLst/>
          </a:prstGeom>
          <a:noFill/>
        </p:spPr>
      </p:pic>
      <p:pic>
        <p:nvPicPr>
          <p:cNvPr id="1028" name="Picture 4" descr="C:\Users\perrier\AppData\Local\Microsoft\Windows\Temporary Internet Files\Content.IE5\DY2G72SR\MP90042240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6987" y="4869160"/>
            <a:ext cx="2349469" cy="158417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67544" y="3789040"/>
            <a:ext cx="8532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Necessity to assist the training actors in the use of ICT </a:t>
            </a:r>
          </a:p>
          <a:p>
            <a:pPr lvl="2">
              <a:buFont typeface="Courier New" pitchFamily="49" charset="0"/>
              <a:buChar char="o"/>
            </a:pP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Today, everybody uses ICT in life  to entertain, communicate, work… But their use in classroom is still limited according to countries.</a:t>
            </a:r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67544" y="4941168"/>
            <a:ext cx="6102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 Virtual mobility = more work for the training actors</a:t>
            </a:r>
          </a:p>
          <a:p>
            <a:pPr lvl="2">
              <a:buFont typeface="Courier New" pitchFamily="49" charset="0"/>
              <a:buChar char="o"/>
            </a:pP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The training actors are busy. They can </a:t>
            </a:r>
          </a:p>
          <a:p>
            <a:pPr lvl="2"/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organise one time an experiment of virtual </a:t>
            </a:r>
          </a:p>
          <a:p>
            <a:pPr lvl="2"/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mobility but it’s difficult to ask them more.</a:t>
            </a:r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28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499992" y="2924944"/>
            <a:ext cx="3960440" cy="2376264"/>
          </a:xfrm>
          <a:prstGeom prst="rect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Virtual Mobility</a:t>
            </a: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>
              <a:solidFill>
                <a:srgbClr val="FF99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eMovA/Euro-DIM</a:t>
            </a:r>
          </a:p>
        </p:txBody>
      </p:sp>
      <p:graphicFrame>
        <p:nvGraphicFramePr>
          <p:cNvPr id="5" name="Diagramme 4"/>
          <p:cNvGraphicFramePr/>
          <p:nvPr/>
        </p:nvGraphicFramePr>
        <p:xfrm>
          <a:off x="683568" y="3212976"/>
          <a:ext cx="2916325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187624" y="5517232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Euro-DIM</a:t>
            </a:r>
            <a:endParaRPr lang="fr-FR" sz="3200" b="1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012160" y="5517232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eMovA</a:t>
            </a:r>
            <a:endParaRPr lang="fr-FR" sz="3200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4716016" y="3573016"/>
            <a:ext cx="1944216" cy="936104"/>
          </a:xfrm>
          <a:prstGeom prst="ellipse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9900"/>
              </a:solidFill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6588224" y="3573016"/>
            <a:ext cx="1728192" cy="864096"/>
          </a:xfrm>
          <a:prstGeom prst="ellipse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/>
          <p:nvPr/>
        </p:nvSpPr>
        <p:spPr>
          <a:xfrm>
            <a:off x="5868144" y="4293096"/>
            <a:ext cx="1728192" cy="792088"/>
          </a:xfrm>
          <a:prstGeom prst="ellipse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4860032" y="3717032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Pedagogical</a:t>
            </a:r>
          </a:p>
          <a:p>
            <a:pPr algn="ctr"/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Activities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Flèche droite 13"/>
          <p:cNvSpPr/>
          <p:nvPr/>
        </p:nvSpPr>
        <p:spPr>
          <a:xfrm>
            <a:off x="3707904" y="4581128"/>
            <a:ext cx="504056" cy="216024"/>
          </a:xfrm>
          <a:prstGeom prst="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539552" y="1700808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eMovA/Euro-DIM : Overcome the barriers to develop virtual mobility in apprenticeship</a:t>
            </a:r>
            <a:endParaRPr lang="fr-FR" sz="2000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29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1/O1-Activities </a:t>
            </a:r>
          </a:p>
        </p:txBody>
      </p:sp>
      <p:sp>
        <p:nvSpPr>
          <p:cNvPr id="16" name="Flèche droite rayée 15"/>
          <p:cNvSpPr/>
          <p:nvPr/>
        </p:nvSpPr>
        <p:spPr>
          <a:xfrm>
            <a:off x="3059832" y="2492896"/>
            <a:ext cx="2016224" cy="432048"/>
          </a:xfrm>
          <a:prstGeom prst="striped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1" name="Picture 3" descr="C:\Users\perrier\AppData\Local\Microsoft\Windows\Temporary Internet Files\Content.IE5\CCUIZZ55\MC90005609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556792"/>
            <a:ext cx="1778124" cy="2069056"/>
          </a:xfrm>
          <a:prstGeom prst="rect">
            <a:avLst/>
          </a:prstGeom>
          <a:noFill/>
        </p:spPr>
      </p:pic>
      <p:sp>
        <p:nvSpPr>
          <p:cNvPr id="18" name="Rectangle 17"/>
          <p:cNvSpPr/>
          <p:nvPr/>
        </p:nvSpPr>
        <p:spPr>
          <a:xfrm>
            <a:off x="3275856" y="2060848"/>
            <a:ext cx="14029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Production</a:t>
            </a:r>
          </a:p>
        </p:txBody>
      </p:sp>
      <p:sp>
        <p:nvSpPr>
          <p:cNvPr id="20" name="Organigramme : Multidocument 19"/>
          <p:cNvSpPr/>
          <p:nvPr/>
        </p:nvSpPr>
        <p:spPr>
          <a:xfrm>
            <a:off x="5292080" y="1844824"/>
            <a:ext cx="3240360" cy="1224136"/>
          </a:xfrm>
          <a:prstGeom prst="flowChartMultidocumen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10 Learning sequences ready to use</a:t>
            </a:r>
          </a:p>
          <a:p>
            <a:pPr algn="ctr"/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Diagramme 6"/>
          <p:cNvGraphicFramePr/>
          <p:nvPr/>
        </p:nvGraphicFramePr>
        <p:xfrm>
          <a:off x="611560" y="3861048"/>
          <a:ext cx="7776864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1/O1-Activities </a:t>
            </a:r>
          </a:p>
        </p:txBody>
      </p:sp>
      <p:graphicFrame>
        <p:nvGraphicFramePr>
          <p:cNvPr id="20" name="Tableau 19"/>
          <p:cNvGraphicFramePr>
            <a:graphicFrameLocks noGrp="1"/>
          </p:cNvGraphicFramePr>
          <p:nvPr/>
        </p:nvGraphicFramePr>
        <p:xfrm>
          <a:off x="467544" y="2276872"/>
          <a:ext cx="3312368" cy="358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/>
                <a:gridCol w="2304256"/>
              </a:tblGrid>
              <a:tr h="370840">
                <a:tc gridSpan="2">
                  <a:txBody>
                    <a:bodyPr/>
                    <a:lstStyle/>
                    <a:p>
                      <a:endParaRPr lang="fr-FR" sz="140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LEARNING SEQUENCE </a:t>
                      </a:r>
                    </a:p>
                    <a:p>
                      <a:endParaRPr lang="fr-FR" sz="140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Pedagogical</a:t>
                      </a:r>
                      <a:r>
                        <a:rPr lang="fr-FR" sz="1400" baseline="0" smtClean="0">
                          <a:latin typeface="Arial" pitchFamily="34" charset="0"/>
                          <a:cs typeface="Arial" pitchFamily="34" charset="0"/>
                        </a:rPr>
                        <a:t> goals :</a:t>
                      </a:r>
                    </a:p>
                    <a:p>
                      <a:r>
                        <a:rPr lang="fr-FR" sz="1400" baseline="0" smtClean="0">
                          <a:latin typeface="Arial" pitchFamily="34" charset="0"/>
                          <a:cs typeface="Arial" pitchFamily="34" charset="0"/>
                        </a:rPr>
                        <a:t>Target audience :</a:t>
                      </a:r>
                    </a:p>
                    <a:p>
                      <a:r>
                        <a:rPr lang="fr-FR" sz="1400" baseline="0" smtClean="0">
                          <a:latin typeface="Arial" pitchFamily="34" charset="0"/>
                          <a:cs typeface="Arial" pitchFamily="34" charset="0"/>
                        </a:rPr>
                        <a:t>Field :</a:t>
                      </a:r>
                    </a:p>
                    <a:p>
                      <a:r>
                        <a:rPr lang="fr-FR" sz="1400" baseline="0" smtClean="0">
                          <a:latin typeface="Arial" pitchFamily="34" charset="0"/>
                          <a:cs typeface="Arial" pitchFamily="34" charset="0"/>
                        </a:rPr>
                        <a:t>Tools needed : </a:t>
                      </a:r>
                      <a:endParaRPr lang="fr-FR" sz="140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Session 1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In classeroom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Session 2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Session 3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In collaboration</a:t>
                      </a:r>
                      <a:r>
                        <a:rPr lang="fr-FR" sz="1400" baseline="0" smtClean="0">
                          <a:latin typeface="Arial" pitchFamily="34" charset="0"/>
                          <a:cs typeface="Arial" pitchFamily="34" charset="0"/>
                        </a:rPr>
                        <a:t> with another group (or others)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Session 4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Session</a:t>
                      </a:r>
                      <a:r>
                        <a:rPr lang="fr-FR" sz="1400" baseline="0" smtClean="0"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smtClean="0">
                          <a:latin typeface="Arial" pitchFamily="34" charset="0"/>
                          <a:cs typeface="Arial" pitchFamily="34" charset="0"/>
                        </a:rPr>
                        <a:t>….</a:t>
                      </a:r>
                      <a:endParaRPr lang="fr-FR" sz="1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 rot="20841389">
            <a:off x="266041" y="1747346"/>
            <a:ext cx="2676079" cy="523220"/>
          </a:xfrm>
          <a:prstGeom prst="rect">
            <a:avLst/>
          </a:prstGeom>
          <a:solidFill>
            <a:schemeClr val="bg1">
              <a:alpha val="49000"/>
            </a:schemeClr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b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DESCRIPTION</a:t>
            </a:r>
            <a:endParaRPr lang="fr-FR" sz="2800" b="1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lèche droite rayée 5"/>
          <p:cNvSpPr/>
          <p:nvPr/>
        </p:nvSpPr>
        <p:spPr>
          <a:xfrm>
            <a:off x="3995936" y="3501008"/>
            <a:ext cx="792088" cy="432048"/>
          </a:xfrm>
          <a:prstGeom prst="striped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348880"/>
            <a:ext cx="3706728" cy="344614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1" name="Explosion 1 10"/>
          <p:cNvSpPr/>
          <p:nvPr/>
        </p:nvSpPr>
        <p:spPr>
          <a:xfrm>
            <a:off x="6084168" y="5301208"/>
            <a:ext cx="2880320" cy="1296144"/>
          </a:xfrm>
          <a:prstGeom prst="irregularSeal1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AVAILABLE on platform</a:t>
            </a:r>
            <a:endParaRPr lang="fr-FR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20841389">
            <a:off x="4733110" y="1701612"/>
            <a:ext cx="3312973" cy="523220"/>
          </a:xfrm>
          <a:prstGeom prst="rect">
            <a:avLst/>
          </a:prstGeom>
          <a:solidFill>
            <a:schemeClr val="bg1">
              <a:alpha val="49000"/>
            </a:schemeClr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b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DIGITALISATION</a:t>
            </a:r>
            <a:endParaRPr lang="fr-FR" sz="2800" b="1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1/O1-Activities </a:t>
            </a:r>
          </a:p>
        </p:txBody>
      </p:sp>
      <p:sp>
        <p:nvSpPr>
          <p:cNvPr id="15" name="Organigramme : Multidocument 14"/>
          <p:cNvSpPr/>
          <p:nvPr/>
        </p:nvSpPr>
        <p:spPr>
          <a:xfrm>
            <a:off x="683568" y="1988840"/>
            <a:ext cx="2808312" cy="1656184"/>
          </a:xfrm>
          <a:prstGeom prst="flowChartMultidocumen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eMovA </a:t>
            </a:r>
          </a:p>
          <a:p>
            <a:pPr algn="ctr"/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Learning sequences</a:t>
            </a:r>
          </a:p>
          <a:p>
            <a:pPr algn="ctr"/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Flèche droite rayée 15"/>
          <p:cNvSpPr/>
          <p:nvPr/>
        </p:nvSpPr>
        <p:spPr>
          <a:xfrm>
            <a:off x="3923928" y="2204864"/>
            <a:ext cx="792088" cy="432048"/>
          </a:xfrm>
          <a:prstGeom prst="striped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4860032" y="220486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Apprenticeship system</a:t>
            </a:r>
            <a:endParaRPr lang="fr-FR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Flèche à angle droit 18"/>
          <p:cNvSpPr/>
          <p:nvPr/>
        </p:nvSpPr>
        <p:spPr>
          <a:xfrm rot="5400000">
            <a:off x="5508104" y="2852936"/>
            <a:ext cx="432048" cy="432048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5940152" y="2996952"/>
            <a:ext cx="27366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Pedagogical objectives</a:t>
            </a:r>
          </a:p>
          <a:p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pertinent and consistent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Flèche à angle droit 21"/>
          <p:cNvSpPr/>
          <p:nvPr/>
        </p:nvSpPr>
        <p:spPr>
          <a:xfrm rot="5400000">
            <a:off x="5508104" y="4255928"/>
            <a:ext cx="432048" cy="432048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ZoneTexte 22"/>
          <p:cNvSpPr txBox="1"/>
          <p:nvPr/>
        </p:nvSpPr>
        <p:spPr>
          <a:xfrm>
            <a:off x="5940152" y="4399944"/>
            <a:ext cx="2808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Constraints of </a:t>
            </a:r>
          </a:p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Apprenticeship system </a:t>
            </a: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(period in school/period at work – dense program, etc.)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C:\Users\perrier\AppData\Local\Microsoft\Windows\Temporary Internet Files\Content.IE5\CCUIZZ55\MC9000560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996952"/>
            <a:ext cx="1778124" cy="2069056"/>
          </a:xfrm>
          <a:prstGeom prst="rect">
            <a:avLst/>
          </a:prstGeom>
          <a:noFill/>
        </p:spPr>
      </p:pic>
      <p:sp>
        <p:nvSpPr>
          <p:cNvPr id="24" name="Virage 23"/>
          <p:cNvSpPr/>
          <p:nvPr/>
        </p:nvSpPr>
        <p:spPr>
          <a:xfrm rot="16200000">
            <a:off x="1583668" y="3825044"/>
            <a:ext cx="864096" cy="792088"/>
          </a:xfrm>
          <a:prstGeom prst="ben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83568" y="4797152"/>
            <a:ext cx="25506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Recommandations/</a:t>
            </a:r>
          </a:p>
          <a:p>
            <a:pPr algn="ctr"/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quality criteria</a:t>
            </a:r>
          </a:p>
        </p:txBody>
      </p:sp>
      <p:sp>
        <p:nvSpPr>
          <p:cNvPr id="26" name="Flèche à angle droit 25"/>
          <p:cNvSpPr/>
          <p:nvPr/>
        </p:nvSpPr>
        <p:spPr>
          <a:xfrm rot="5400000">
            <a:off x="5507761" y="3635732"/>
            <a:ext cx="432048" cy="432048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/>
          <p:cNvSpPr txBox="1"/>
          <p:nvPr/>
        </p:nvSpPr>
        <p:spPr>
          <a:xfrm>
            <a:off x="5939809" y="3779748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Active learning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1/O1-Activities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539552" y="1772816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Objective 1</a:t>
            </a:r>
            <a:endParaRPr lang="fr-FR" sz="2800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1691680" y="2420888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DURING eMovA</a:t>
            </a:r>
            <a:endParaRPr lang="fr-FR" sz="2400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5364088" y="242088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AFTER eMovA</a:t>
            </a:r>
            <a:endParaRPr lang="fr-FR" sz="2400" b="1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Flèche à angle droit 28"/>
          <p:cNvSpPr/>
          <p:nvPr/>
        </p:nvSpPr>
        <p:spPr>
          <a:xfrm rot="5400000">
            <a:off x="755576" y="2780928"/>
            <a:ext cx="1080120" cy="360040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Flèche à angle droit 29"/>
          <p:cNvSpPr/>
          <p:nvPr/>
        </p:nvSpPr>
        <p:spPr>
          <a:xfrm rot="5400000">
            <a:off x="395536" y="4149080"/>
            <a:ext cx="1800200" cy="360040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/>
          <p:cNvSpPr txBox="1"/>
          <p:nvPr/>
        </p:nvSpPr>
        <p:spPr>
          <a:xfrm>
            <a:off x="1691680" y="3142709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Recommandations</a:t>
            </a:r>
          </a:p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Quality criteria</a:t>
            </a:r>
            <a:endParaRPr lang="fr-FR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Organigramme : Multidocument 31"/>
          <p:cNvSpPr/>
          <p:nvPr/>
        </p:nvSpPr>
        <p:spPr>
          <a:xfrm>
            <a:off x="1619672" y="4509120"/>
            <a:ext cx="2952328" cy="936104"/>
          </a:xfrm>
          <a:prstGeom prst="flowChartMultidocumen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619672" y="4725144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10 Learning sequences</a:t>
            </a:r>
          </a:p>
          <a:p>
            <a:r>
              <a:rPr lang="fr-FR" sz="16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ready to use</a:t>
            </a:r>
            <a:endParaRPr lang="fr-FR" sz="1600" b="1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Flèche droite rayée 35"/>
          <p:cNvSpPr/>
          <p:nvPr/>
        </p:nvSpPr>
        <p:spPr>
          <a:xfrm>
            <a:off x="4716016" y="4725144"/>
            <a:ext cx="378040" cy="216023"/>
          </a:xfrm>
          <a:prstGeom prst="striped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Virage 40"/>
          <p:cNvSpPr/>
          <p:nvPr/>
        </p:nvSpPr>
        <p:spPr>
          <a:xfrm rot="5400000">
            <a:off x="5076056" y="2780928"/>
            <a:ext cx="504056" cy="1656184"/>
          </a:xfrm>
          <a:prstGeom prst="ben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6228184" y="3212976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Help users to produce new learning sequences for virtual mobility</a:t>
            </a:r>
            <a:endParaRPr lang="fr-FR" sz="160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rganigramme : Multidocument 15"/>
          <p:cNvSpPr/>
          <p:nvPr/>
        </p:nvSpPr>
        <p:spPr>
          <a:xfrm>
            <a:off x="5724128" y="4221088"/>
            <a:ext cx="3240360" cy="936104"/>
          </a:xfrm>
          <a:prstGeom prst="flowChartMultidocumen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rganigramme : Multidocument 16"/>
          <p:cNvSpPr/>
          <p:nvPr/>
        </p:nvSpPr>
        <p:spPr>
          <a:xfrm>
            <a:off x="5148064" y="4437112"/>
            <a:ext cx="3240360" cy="1008112"/>
          </a:xfrm>
          <a:prstGeom prst="flowChartMultidocumen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20072" y="4705980"/>
            <a:ext cx="2664296" cy="55399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sz="1500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Lots of learning sequences</a:t>
            </a:r>
          </a:p>
          <a:p>
            <a:r>
              <a:rPr lang="fr-FR" sz="1500" b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ready to use</a:t>
            </a:r>
            <a:endParaRPr lang="fr-FR" sz="1500" b="1">
              <a:solidFill>
                <a:srgbClr val="0070C0"/>
              </a:solidFill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 animBg="1"/>
      <p:bldP spid="32" grpId="0" animBg="1"/>
      <p:bldP spid="33" grpId="0"/>
      <p:bldP spid="36" grpId="0" animBg="1"/>
      <p:bldP spid="41" grpId="0" animBg="1"/>
      <p:bldP spid="42" grpId="0"/>
      <p:bldP spid="16" grpId="0" animBg="1"/>
      <p:bldP spid="17" grpId="0" animBg="1"/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2/O2-Activities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39552" y="1700808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Objective 2 :</a:t>
            </a:r>
            <a:endParaRPr lang="fr-FR" sz="2000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lèche à angle droit 5"/>
          <p:cNvSpPr/>
          <p:nvPr/>
        </p:nvSpPr>
        <p:spPr>
          <a:xfrm rot="5400000">
            <a:off x="935596" y="2240868"/>
            <a:ext cx="648072" cy="576064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267744" y="1772816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Assist the training actors in the use of ICT</a:t>
            </a:r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4932040" y="2492896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6 demonstration videos</a:t>
            </a:r>
          </a:p>
          <a:p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to show good practices using ICT for virtual mobility</a:t>
            </a:r>
            <a:endParaRPr lang="fr-FR"/>
          </a:p>
        </p:txBody>
      </p:sp>
      <p:pic>
        <p:nvPicPr>
          <p:cNvPr id="18" name="Picture 3" descr="C:\Users\perrier\AppData\Local\Microsoft\Windows\Temporary Internet Files\Content.IE5\CCUIZZ55\MC9000560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204864"/>
            <a:ext cx="1406827" cy="1637008"/>
          </a:xfrm>
          <a:prstGeom prst="rect">
            <a:avLst/>
          </a:prstGeom>
          <a:noFill/>
        </p:spPr>
      </p:pic>
      <p:sp>
        <p:nvSpPr>
          <p:cNvPr id="19" name="Flèche droite rayée 18"/>
          <p:cNvSpPr/>
          <p:nvPr/>
        </p:nvSpPr>
        <p:spPr>
          <a:xfrm>
            <a:off x="3491880" y="2636912"/>
            <a:ext cx="1152128" cy="432048"/>
          </a:xfrm>
          <a:prstGeom prst="striped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347864" y="2348880"/>
            <a:ext cx="14029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Production</a:t>
            </a:r>
          </a:p>
        </p:txBody>
      </p:sp>
      <p:pic>
        <p:nvPicPr>
          <p:cNvPr id="22" name="Picture 6" descr="C:\Users\perrier\AppData\Local\Microsoft\Windows\Temporary Internet Files\Content.IE5\CCUIZZ55\MC9004369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509120"/>
            <a:ext cx="2380999" cy="1534790"/>
          </a:xfrm>
          <a:prstGeom prst="rect">
            <a:avLst/>
          </a:prstGeom>
          <a:noFill/>
        </p:spPr>
      </p:pic>
      <p:sp>
        <p:nvSpPr>
          <p:cNvPr id="23" name="Rectangle à coins arrondis 22"/>
          <p:cNvSpPr/>
          <p:nvPr/>
        </p:nvSpPr>
        <p:spPr>
          <a:xfrm>
            <a:off x="4427984" y="3789040"/>
            <a:ext cx="4032448" cy="792088"/>
          </a:xfrm>
          <a:prstGeom prst="wedgeRoundRectCallout">
            <a:avLst>
              <a:gd name="adj1" fmla="val -60688"/>
              <a:gd name="adj2" fmla="val 45259"/>
              <a:gd name="adj3" fmla="val 16667"/>
            </a:avLst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/>
          <p:cNvSpPr txBox="1"/>
          <p:nvPr/>
        </p:nvSpPr>
        <p:spPr>
          <a:xfrm>
            <a:off x="4572000" y="386104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Look what they have done !  </a:t>
            </a:r>
          </a:p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Why don’t we try too ?</a:t>
            </a:r>
            <a:endParaRPr lang="fr-FR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860032" y="5085184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MOTIVATION – INSPIRATION – </a:t>
            </a:r>
          </a:p>
          <a:p>
            <a:pPr algn="ctr"/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SHARE GOOD PRACTICES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2/O2-Activities </a:t>
            </a:r>
          </a:p>
        </p:txBody>
      </p:sp>
      <p:pic>
        <p:nvPicPr>
          <p:cNvPr id="8195" name="Picture 3" descr="C:\Users\perrier\AppData\Local\Microsoft\Windows\Temporary Internet Files\Content.IE5\OT4SH2QS\MC9004113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564904"/>
            <a:ext cx="1194247" cy="953283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2469930" y="2417031"/>
            <a:ext cx="332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mtClean="0">
                <a:latin typeface="Arial" pitchFamily="34" charset="0"/>
                <a:cs typeface="Arial" pitchFamily="34" charset="0"/>
              </a:rPr>
              <a:t>These videos will show :</a:t>
            </a:r>
          </a:p>
          <a:p>
            <a:endParaRPr lang="fr-FR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6" name="Picture 4" descr="C:\Users\perrier\AppData\Local\Microsoft\Windows\Temporary Internet Files\Content.IE5\OT4SH2QS\MC90044131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212976"/>
            <a:ext cx="504056" cy="504056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2627784" y="2780928"/>
            <a:ext cx="35702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mtClean="0">
                <a:latin typeface="Arial" pitchFamily="34" charset="0"/>
                <a:cs typeface="Arial" pitchFamily="34" charset="0"/>
              </a:rPr>
              <a:t>- how one tool or software works.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627784" y="3140968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how a teacher/training actor uses ICT for virtual mobility and to achieve his pedagogical goals.</a:t>
            </a: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193929" y="2708920"/>
            <a:ext cx="36184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2800" b="1" cap="none" spc="0" smtClean="0">
                <a:ln/>
                <a:solidFill>
                  <a:schemeClr val="accent3"/>
                </a:solidFill>
                <a:effectLst/>
                <a:latin typeface="Arial" pitchFamily="34" charset="0"/>
                <a:cs typeface="Arial" pitchFamily="34" charset="0"/>
              </a:rPr>
              <a:t>X</a:t>
            </a:r>
            <a:endParaRPr lang="fr-FR" sz="2800" b="1" cap="none" spc="0">
              <a:ln/>
              <a:solidFill>
                <a:schemeClr val="accent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1619672" y="4509120"/>
            <a:ext cx="71287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ICT : </a:t>
            </a:r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not a goal but a </a:t>
            </a:r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MEAN to support </a:t>
            </a:r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virtual mobility and </a:t>
            </a:r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to achieve </a:t>
            </a:r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pedagogical goals</a:t>
            </a:r>
            <a:endParaRPr lang="fr-FR" sz="2000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611560" y="2348880"/>
            <a:ext cx="8208912" cy="1584176"/>
          </a:xfrm>
          <a:prstGeom prst="roundRect">
            <a:avLst/>
          </a:prstGeom>
          <a:solidFill>
            <a:schemeClr val="bg1">
              <a:lumMod val="85000"/>
              <a:alpha val="26000"/>
            </a:scheme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à angle droit 22"/>
          <p:cNvSpPr/>
          <p:nvPr/>
        </p:nvSpPr>
        <p:spPr>
          <a:xfrm rot="5400000">
            <a:off x="1187624" y="4437112"/>
            <a:ext cx="432048" cy="288032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2/O2-Videos </a:t>
            </a:r>
          </a:p>
        </p:txBody>
      </p:sp>
      <p:pic>
        <p:nvPicPr>
          <p:cNvPr id="1026" name="Picture 2" descr="C:\Users\perrier\Dropbox\eurodim\WP3-developpement\images\enseigna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2593" y="3685859"/>
            <a:ext cx="3168352" cy="2114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27" name="Picture 3" descr="C:\Users\perrier\AppData\Local\Microsoft\Windows\Temporary Internet Files\Content.IE5\OT4SH2QS\MC900432679[1].pn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5950744" y="4507591"/>
            <a:ext cx="513532" cy="513532"/>
          </a:xfrm>
          <a:prstGeom prst="rect">
            <a:avLst/>
          </a:prstGeom>
          <a:noFill/>
        </p:spPr>
      </p:pic>
      <p:pic>
        <p:nvPicPr>
          <p:cNvPr id="6" name="Picture 2" descr="C:\Users\perrier\Dropbox\eurodim\WP3-developpement\images\enseigna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84438">
            <a:off x="4734993" y="3838259"/>
            <a:ext cx="3168352" cy="2114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Picture 3" descr="C:\Users\perrier\AppData\Local\Microsoft\Windows\Temporary Internet Files\Content.IE5\OT4SH2QS\MC900432679[1].pn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 rot="20984438">
            <a:off x="6103144" y="4659991"/>
            <a:ext cx="513532" cy="513532"/>
          </a:xfrm>
          <a:prstGeom prst="rect">
            <a:avLst/>
          </a:prstGeom>
          <a:noFill/>
        </p:spPr>
      </p:pic>
      <p:sp>
        <p:nvSpPr>
          <p:cNvPr id="8" name="Flèche droite rayée 7"/>
          <p:cNvSpPr/>
          <p:nvPr/>
        </p:nvSpPr>
        <p:spPr>
          <a:xfrm rot="10800000">
            <a:off x="3275856" y="4581128"/>
            <a:ext cx="792088" cy="432048"/>
          </a:xfrm>
          <a:prstGeom prst="striped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755576" y="3861048"/>
            <a:ext cx="2160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Inspire</a:t>
            </a:r>
          </a:p>
          <a:p>
            <a:pPr algn="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Motivate</a:t>
            </a:r>
          </a:p>
          <a:p>
            <a:pPr algn="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Assist</a:t>
            </a:r>
          </a:p>
          <a:p>
            <a:pPr algn="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Exchange</a:t>
            </a:r>
          </a:p>
          <a:p>
            <a:pPr algn="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Support</a:t>
            </a:r>
          </a:p>
          <a:p>
            <a:pPr algn="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Share</a:t>
            </a:r>
          </a:p>
        </p:txBody>
      </p:sp>
      <p:pic>
        <p:nvPicPr>
          <p:cNvPr id="10" name="Picture 3" descr="C:\Users\perrier\AppData\Local\Microsoft\Windows\Temporary Internet Files\Content.IE5\CCUIZZ55\MC90005609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02562" y="1484784"/>
            <a:ext cx="1778124" cy="2069056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4283968" y="1772816"/>
            <a:ext cx="30235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Strategy</a:t>
            </a:r>
          </a:p>
          <a:p>
            <a:pPr algn="ctr"/>
            <a:r>
              <a:rPr lang="fr-FR" sz="24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Recommandations/</a:t>
            </a:r>
          </a:p>
        </p:txBody>
      </p:sp>
      <p:sp>
        <p:nvSpPr>
          <p:cNvPr id="12" name="Flèche droite rayée 11"/>
          <p:cNvSpPr/>
          <p:nvPr/>
        </p:nvSpPr>
        <p:spPr>
          <a:xfrm rot="5400000">
            <a:off x="5328084" y="2816932"/>
            <a:ext cx="792088" cy="432048"/>
          </a:xfrm>
          <a:prstGeom prst="striped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3/O3-Space </a:t>
            </a:r>
          </a:p>
        </p:txBody>
      </p:sp>
      <p:pic>
        <p:nvPicPr>
          <p:cNvPr id="4" name="Picture 7" descr="C:\Users\perrier\AppData\Local\Microsoft\Windows\Temporary Internet Files\Content.IE5\OT4SH2QS\MC9004419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861048"/>
            <a:ext cx="1520825" cy="179705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</p:pic>
      <p:sp>
        <p:nvSpPr>
          <p:cNvPr id="6" name="Organigramme : Multidocument 5"/>
          <p:cNvSpPr/>
          <p:nvPr/>
        </p:nvSpPr>
        <p:spPr>
          <a:xfrm>
            <a:off x="683568" y="2708920"/>
            <a:ext cx="1656184" cy="1224136"/>
          </a:xfrm>
          <a:prstGeom prst="flowChartMultidocumen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C:\Users\perrier\Dropbox\eurodim\WP3-developpement\images\enseign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204864"/>
            <a:ext cx="1276681" cy="8521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2" descr="C:\Users\perrier\Dropbox\eurodim\WP3-developpement\images\enseign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84438">
            <a:off x="3845590" y="2239735"/>
            <a:ext cx="1276681" cy="8521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" name="Picture 3" descr="C:\Users\perrier\AppData\Local\Microsoft\Windows\Temporary Internet Files\Content.IE5\OT4SH2QS\MC900432679[1].png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4211960" y="2564904"/>
            <a:ext cx="504056" cy="504056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467544" y="206084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Pedagogical material </a:t>
            </a:r>
            <a:r>
              <a:rPr lang="fr-FR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for apprenticeship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55576" y="2924944"/>
            <a:ext cx="13147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Learning </a:t>
            </a:r>
          </a:p>
          <a:p>
            <a:r>
              <a:rPr lang="fr-FR" sz="160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sequences</a:t>
            </a:r>
          </a:p>
          <a:p>
            <a:r>
              <a:rPr lang="fr-FR" sz="160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ready to use</a:t>
            </a:r>
            <a:endParaRPr lang="fr-FR" sz="1600"/>
          </a:p>
        </p:txBody>
      </p:sp>
      <p:sp>
        <p:nvSpPr>
          <p:cNvPr id="15" name="ZoneTexte 14"/>
          <p:cNvSpPr txBox="1"/>
          <p:nvPr/>
        </p:nvSpPr>
        <p:spPr>
          <a:xfrm>
            <a:off x="3491880" y="162880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Demonstration videos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5436096" y="3284984"/>
            <a:ext cx="2952328" cy="1008112"/>
          </a:xfrm>
          <a:prstGeom prst="wedgeRoundRectCallout">
            <a:avLst>
              <a:gd name="adj1" fmla="val -52162"/>
              <a:gd name="adj2" fmla="val 86593"/>
              <a:gd name="adj3" fmla="val 16667"/>
            </a:avLst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Who wants to make virtual mobility with me ?</a:t>
            </a:r>
            <a:endParaRPr lang="fr-FR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14" grpId="0"/>
      <p:bldP spid="15" grpId="0" uiExpand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331640" y="3789040"/>
            <a:ext cx="7416824" cy="2664296"/>
          </a:xfrm>
          <a:prstGeom prst="rect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>
              <a:solidFill>
                <a:srgbClr val="FF99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3/O3-Space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39552" y="1700808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Objective 3 :</a:t>
            </a:r>
            <a:endParaRPr lang="fr-FR" sz="2000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lèche à angle droit 4"/>
          <p:cNvSpPr/>
          <p:nvPr/>
        </p:nvSpPr>
        <p:spPr>
          <a:xfrm rot="5400000">
            <a:off x="791580" y="2312876"/>
            <a:ext cx="648072" cy="576064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267744" y="1772816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Inform and facilitate the collaborations between the users </a:t>
            </a:r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355976" y="2564904"/>
            <a:ext cx="4536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 web space </a:t>
            </a:r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dedicated to virtual mobility </a:t>
            </a:r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on Euroapprenticeship platform</a:t>
            </a:r>
            <a:endParaRPr lang="fr-FR" b="1">
              <a:solidFill>
                <a:srgbClr val="FF9900"/>
              </a:solidFill>
            </a:endParaRPr>
          </a:p>
        </p:txBody>
      </p:sp>
      <p:pic>
        <p:nvPicPr>
          <p:cNvPr id="3077" name="Picture 5" descr="http://www.eubuilders.org/uploadedimage/Euroapprenticesh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293096"/>
            <a:ext cx="2160240" cy="1568492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4139952" y="407707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latin typeface="Arial" pitchFamily="34" charset="0"/>
                <a:cs typeface="Arial" pitchFamily="34" charset="0"/>
              </a:rPr>
              <a:t>Euroapprenticeship network  = </a:t>
            </a:r>
          </a:p>
          <a:p>
            <a:pPr algn="ctr"/>
            <a:r>
              <a:rPr lang="fr-FR" smtClean="0">
                <a:latin typeface="Arial" pitchFamily="34" charset="0"/>
                <a:cs typeface="Arial" pitchFamily="34" charset="0"/>
              </a:rPr>
              <a:t>300 members in Europe</a:t>
            </a:r>
          </a:p>
        </p:txBody>
      </p:sp>
      <p:pic>
        <p:nvPicPr>
          <p:cNvPr id="3079" name="Picture 7" descr="Réseau Euro-D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797152"/>
            <a:ext cx="1944216" cy="1441960"/>
          </a:xfrm>
          <a:prstGeom prst="rect">
            <a:avLst/>
          </a:prstGeom>
          <a:noFill/>
        </p:spPr>
      </p:pic>
      <p:pic>
        <p:nvPicPr>
          <p:cNvPr id="13" name="Picture 3" descr="C:\Users\perrier\AppData\Local\Microsoft\Windows\Temporary Internet Files\Content.IE5\CCUIZZ55\MC90005609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204864"/>
            <a:ext cx="1406827" cy="1637008"/>
          </a:xfrm>
          <a:prstGeom prst="rect">
            <a:avLst/>
          </a:prstGeom>
          <a:noFill/>
        </p:spPr>
      </p:pic>
      <p:sp>
        <p:nvSpPr>
          <p:cNvPr id="14" name="Flèche droite rayée 13"/>
          <p:cNvSpPr/>
          <p:nvPr/>
        </p:nvSpPr>
        <p:spPr>
          <a:xfrm>
            <a:off x="3059832" y="2708920"/>
            <a:ext cx="1152128" cy="360040"/>
          </a:xfrm>
          <a:prstGeom prst="stripedRight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2915816" y="2348880"/>
            <a:ext cx="14029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Production</a:t>
            </a: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38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716016" y="1628800"/>
            <a:ext cx="3600400" cy="3816424"/>
          </a:xfrm>
          <a:prstGeom prst="rect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>
              <a:solidFill>
                <a:srgbClr val="FF99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3/O3-Space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71376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/>
          <p:nvPr/>
        </p:nvSpPr>
        <p:spPr>
          <a:xfrm>
            <a:off x="4716016" y="1772816"/>
            <a:ext cx="1308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To inform: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lèche à angle droit 12"/>
          <p:cNvSpPr/>
          <p:nvPr/>
        </p:nvSpPr>
        <p:spPr>
          <a:xfrm rot="5400000">
            <a:off x="5076056" y="2348880"/>
            <a:ext cx="432048" cy="288032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5508104" y="2420888"/>
            <a:ext cx="25922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Introduction of virtual mobility</a:t>
            </a:r>
          </a:p>
          <a:p>
            <a:endParaRPr lang="fr-FR" b="1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Presentations of eMovA products</a:t>
            </a:r>
          </a:p>
          <a:p>
            <a:pPr>
              <a:buFont typeface="Wingdings" pitchFamily="2" charset="2"/>
              <a:buChar char="§"/>
            </a:pPr>
            <a:endParaRPr lang="fr-FR" b="1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fr-FR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Share examples and good practices with demonstration video</a:t>
            </a:r>
            <a:endParaRPr lang="fr-FR" b="1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Flèche à angle droit 7"/>
          <p:cNvSpPr/>
          <p:nvPr/>
        </p:nvSpPr>
        <p:spPr>
          <a:xfrm rot="5400000">
            <a:off x="5076056" y="3140968"/>
            <a:ext cx="432048" cy="288032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à angle droit 8"/>
          <p:cNvSpPr/>
          <p:nvPr/>
        </p:nvSpPr>
        <p:spPr>
          <a:xfrm rot="5400000">
            <a:off x="5076056" y="3933056"/>
            <a:ext cx="432048" cy="288032"/>
          </a:xfrm>
          <a:prstGeom prst="bentUpArrow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39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572000" y="1628800"/>
            <a:ext cx="3744416" cy="4824536"/>
          </a:xfrm>
          <a:prstGeom prst="rect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 smtClean="0">
              <a:solidFill>
                <a:srgbClr val="FF9900"/>
              </a:solidFill>
            </a:endParaRPr>
          </a:p>
          <a:p>
            <a:endParaRPr lang="fr-FR">
              <a:solidFill>
                <a:srgbClr val="FF99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1560" y="620688"/>
            <a:ext cx="7704856" cy="707886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r>
              <a:rPr lang="fr-FR" sz="4000" b="1" smtClean="0">
                <a:solidFill>
                  <a:schemeClr val="bg1"/>
                </a:solidFill>
                <a:latin typeface="Calibri" pitchFamily="34" charset="0"/>
              </a:rPr>
              <a:t>eMovA : Objective 3/O3-Space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71376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516216" y="4437112"/>
            <a:ext cx="1692865" cy="1833562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5220072" y="3140968"/>
            <a:ext cx="2304256" cy="1080120"/>
          </a:xfrm>
          <a:prstGeom prst="wedgeRectCallout">
            <a:avLst>
              <a:gd name="adj1" fmla="val 14985"/>
              <a:gd name="adj2" fmla="val 7342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5292080" y="3140968"/>
            <a:ext cx="2304256" cy="1077218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fr-FR" sz="1600" smtClean="0">
                <a:latin typeface="Arial" pitchFamily="34" charset="0"/>
                <a:cs typeface="Arial" pitchFamily="34" charset="0"/>
              </a:rPr>
              <a:t>I’m looking for a teacher motivated to do this learning sequence this year.</a:t>
            </a:r>
            <a:endParaRPr lang="fr-FR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716016" y="1772816"/>
            <a:ext cx="3514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To facilitate the collaboration :</a:t>
            </a:r>
            <a:endParaRPr lang="fr-FR" b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lèche à angle droit 12"/>
          <p:cNvSpPr/>
          <p:nvPr/>
        </p:nvSpPr>
        <p:spPr>
          <a:xfrm rot="5400000">
            <a:off x="5112060" y="2312876"/>
            <a:ext cx="432048" cy="360040"/>
          </a:xfrm>
          <a:prstGeom prst="bentUpArrow">
            <a:avLst>
              <a:gd name="adj1" fmla="val 25000"/>
              <a:gd name="adj2" fmla="val 28848"/>
              <a:gd name="adj3" fmla="val 2500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5508104" y="242088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Social network tool</a:t>
            </a:r>
            <a:endParaRPr lang="fr-FR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88024" y="4581128"/>
            <a:ext cx="1512168" cy="1224136"/>
          </a:xfrm>
          <a:prstGeom prst="wedgeRectCallout">
            <a:avLst>
              <a:gd name="adj1" fmla="val 70436"/>
              <a:gd name="adj2" fmla="val -703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4788024" y="4653136"/>
            <a:ext cx="14401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smtClean="0">
                <a:latin typeface="Arial" pitchFamily="34" charset="0"/>
                <a:cs typeface="Arial" pitchFamily="34" charset="0"/>
              </a:rPr>
              <a:t>Results and products of Learning sequence 6…</a:t>
            </a:r>
            <a:endParaRPr lang="fr-FR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40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67544" y="1556792"/>
            <a:ext cx="8136904" cy="424847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611560" y="620688"/>
            <a:ext cx="7632848" cy="769441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r>
              <a:rPr lang="fr-FR" sz="4400" b="1" smtClean="0">
                <a:solidFill>
                  <a:schemeClr val="bg1"/>
                </a:solidFill>
                <a:latin typeface="Calibri" pitchFamily="34" charset="0"/>
              </a:rPr>
              <a:t>eMova = a tool full package…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67544" y="1556792"/>
            <a:ext cx="8136904" cy="584775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fr-FR" sz="32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eMovA - </a:t>
            </a:r>
            <a:r>
              <a:rPr lang="fr-FR" sz="2000" i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A tool full package for virtual mobility in apprenticeship</a:t>
            </a:r>
            <a:endParaRPr lang="fr-FR" sz="2000" i="1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Ellipse 8"/>
          <p:cNvSpPr/>
          <p:nvPr/>
        </p:nvSpPr>
        <p:spPr>
          <a:xfrm>
            <a:off x="1115616" y="2708920"/>
            <a:ext cx="3816424" cy="1584176"/>
          </a:xfrm>
          <a:prstGeom prst="ellipse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O1/eMovA-activities</a:t>
            </a:r>
          </a:p>
          <a:p>
            <a:pPr lvl="0"/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Learning sequences</a:t>
            </a:r>
          </a:p>
          <a:p>
            <a:pPr algn="ctr"/>
            <a:endParaRPr lang="fr-FR" sz="2000" b="1">
              <a:solidFill>
                <a:srgbClr val="FF9900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4572000" y="2708920"/>
            <a:ext cx="3816424" cy="1512168"/>
          </a:xfrm>
          <a:prstGeom prst="ellipse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lvl="0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O2/eMovA-videos</a:t>
            </a:r>
          </a:p>
          <a:p>
            <a:pPr lvl="0"/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Demonstration videos</a:t>
            </a:r>
          </a:p>
          <a:p>
            <a:pPr algn="ctr"/>
            <a:endParaRPr lang="fr-FR" sz="2000" b="1">
              <a:solidFill>
                <a:srgbClr val="FF9900"/>
              </a:solidFill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2987824" y="3861048"/>
            <a:ext cx="3816424" cy="1440160"/>
          </a:xfrm>
          <a:prstGeom prst="ellipse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sz="2000" b="1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O3/eMovA-space</a:t>
            </a:r>
          </a:p>
          <a:p>
            <a:pPr lvl="0" algn="ctr"/>
            <a:r>
              <a:rPr lang="fr-FR" sz="2000" b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Web space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perrier\AppData\Local\Microsoft\Windows\Temporary Internet Files\Content.IE5\DY2G72SR\MC9002792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916832"/>
            <a:ext cx="1520647" cy="1816913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39552" y="620688"/>
            <a:ext cx="7992888" cy="584775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r>
              <a:rPr lang="fr-FR" sz="3200" b="1" smtClean="0">
                <a:solidFill>
                  <a:schemeClr val="bg1"/>
                </a:solidFill>
                <a:latin typeface="Calibri" pitchFamily="34" charset="0"/>
              </a:rPr>
              <a:t>Target audience/Beneficiaries/Skateholders :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779912" y="364502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smtClean="0">
                <a:solidFill>
                  <a:srgbClr val="0070C0"/>
                </a:solidFill>
                <a:latin typeface="Calibri" pitchFamily="34" charset="0"/>
              </a:rPr>
              <a:t>TEACHERS</a:t>
            </a:r>
            <a:endParaRPr lang="fr-FR" sz="32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7" name="Organigramme : Alternative 6"/>
          <p:cNvSpPr/>
          <p:nvPr/>
        </p:nvSpPr>
        <p:spPr>
          <a:xfrm>
            <a:off x="3563888" y="1412776"/>
            <a:ext cx="2304256" cy="504056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smtClean="0">
                <a:latin typeface="Calibri" pitchFamily="34" charset="0"/>
              </a:rPr>
              <a:t>Target audience</a:t>
            </a:r>
            <a:endParaRPr lang="fr-FR" i="1">
              <a:latin typeface="Calibri" pitchFamily="34" charset="0"/>
            </a:endParaRPr>
          </a:p>
        </p:txBody>
      </p:sp>
      <p:pic>
        <p:nvPicPr>
          <p:cNvPr id="1032" name="Picture 8" descr="C:\Users\perrier\AppData\Local\Microsoft\Windows\Temporary Internet Files\Content.IE5\DY2G72SR\MC90022901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284984"/>
            <a:ext cx="1806575" cy="1662112"/>
          </a:xfrm>
          <a:prstGeom prst="rect">
            <a:avLst/>
          </a:prstGeom>
          <a:noFill/>
        </p:spPr>
      </p:pic>
      <p:sp>
        <p:nvSpPr>
          <p:cNvPr id="18" name="Organigramme : Alternative 17"/>
          <p:cNvSpPr/>
          <p:nvPr/>
        </p:nvSpPr>
        <p:spPr>
          <a:xfrm>
            <a:off x="899592" y="2636912"/>
            <a:ext cx="2304256" cy="504056"/>
          </a:xfrm>
          <a:prstGeom prst="flowChartAlternateProcess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smtClean="0">
                <a:latin typeface="Calibri" pitchFamily="34" charset="0"/>
              </a:rPr>
              <a:t>Beneficiaries</a:t>
            </a:r>
            <a:endParaRPr lang="fr-FR" i="1">
              <a:latin typeface="Calibri" pitchFamily="34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971600" y="508518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smtClean="0">
                <a:solidFill>
                  <a:srgbClr val="00B050"/>
                </a:solidFill>
                <a:latin typeface="Calibri" pitchFamily="34" charset="0"/>
              </a:rPr>
              <a:t>Apprentices &amp; tutors</a:t>
            </a:r>
            <a:endParaRPr lang="fr-FR" b="1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20" name="Organigramme : Alternative 19"/>
          <p:cNvSpPr/>
          <p:nvPr/>
        </p:nvSpPr>
        <p:spPr>
          <a:xfrm>
            <a:off x="6300192" y="2636912"/>
            <a:ext cx="2304256" cy="504056"/>
          </a:xfrm>
          <a:prstGeom prst="flowChartAlternateProcess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smtClean="0">
                <a:latin typeface="Calibri" pitchFamily="34" charset="0"/>
              </a:rPr>
              <a:t>Skateholders</a:t>
            </a:r>
            <a:endParaRPr lang="fr-FR" i="1">
              <a:latin typeface="Calibri" pitchFamily="34" charset="0"/>
            </a:endParaRPr>
          </a:p>
        </p:txBody>
      </p:sp>
      <p:pic>
        <p:nvPicPr>
          <p:cNvPr id="1040" name="Picture 16" descr="C:\Users\perrier\AppData\Local\Microsoft\Windows\Temporary Internet Files\Content.IE5\DY2G72SR\MC90044199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429000"/>
            <a:ext cx="1812925" cy="895350"/>
          </a:xfrm>
          <a:prstGeom prst="rect">
            <a:avLst/>
          </a:prstGeom>
          <a:noFill/>
        </p:spPr>
      </p:pic>
      <p:sp>
        <p:nvSpPr>
          <p:cNvPr id="24" name="Rectangle à coins arrondis 23"/>
          <p:cNvSpPr/>
          <p:nvPr/>
        </p:nvSpPr>
        <p:spPr>
          <a:xfrm>
            <a:off x="3635896" y="1556792"/>
            <a:ext cx="2160240" cy="2808312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à coins arrondis 24"/>
          <p:cNvSpPr/>
          <p:nvPr/>
        </p:nvSpPr>
        <p:spPr>
          <a:xfrm>
            <a:off x="971600" y="2708920"/>
            <a:ext cx="2160240" cy="302433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6372200" y="2708920"/>
            <a:ext cx="2160240" cy="3024336"/>
          </a:xfrm>
          <a:prstGeom prst="round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/>
          <p:cNvSpPr txBox="1"/>
          <p:nvPr/>
        </p:nvSpPr>
        <p:spPr>
          <a:xfrm>
            <a:off x="6372200" y="4509120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smtClean="0">
                <a:solidFill>
                  <a:srgbClr val="FF33CC"/>
                </a:solidFill>
                <a:latin typeface="Calibri" pitchFamily="34" charset="0"/>
              </a:rPr>
              <a:t>Coach mobility, VTC,</a:t>
            </a:r>
          </a:p>
          <a:p>
            <a:pPr algn="ctr"/>
            <a:r>
              <a:rPr lang="fr-FR" b="1" smtClean="0">
                <a:solidFill>
                  <a:srgbClr val="FF33CC"/>
                </a:solidFill>
                <a:latin typeface="Calibri" pitchFamily="34" charset="0"/>
              </a:rPr>
              <a:t>Institutions &amp; intermediary organizations </a:t>
            </a:r>
            <a:endParaRPr lang="fr-FR" b="1">
              <a:solidFill>
                <a:srgbClr val="FF33CC"/>
              </a:solidFill>
              <a:latin typeface="Calibri" pitchFamily="34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39552" y="404664"/>
            <a:ext cx="813690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smtClean="0">
                <a:solidFill>
                  <a:schemeClr val="bg1"/>
                </a:solidFill>
                <a:latin typeface="Calibri" pitchFamily="34" charset="0"/>
              </a:rPr>
              <a:t>The partnership : </a:t>
            </a:r>
          </a:p>
          <a:p>
            <a:endParaRPr lang="fr-FR" b="1">
              <a:latin typeface="Calibri" pitchFamily="34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fr-FR" sz="3200" b="1" smtClean="0">
                <a:solidFill>
                  <a:srgbClr val="00B050"/>
                </a:solidFill>
                <a:latin typeface="Calibri" pitchFamily="34" charset="0"/>
              </a:rPr>
              <a:t>    8 partners </a:t>
            </a:r>
            <a:r>
              <a:rPr lang="fr-FR" sz="3200" smtClean="0">
                <a:solidFill>
                  <a:srgbClr val="00B050"/>
                </a:solidFill>
                <a:latin typeface="Calibri" pitchFamily="34" charset="0"/>
              </a:rPr>
              <a:t>from </a:t>
            </a:r>
            <a:r>
              <a:rPr lang="fr-FR" sz="3200" b="1" smtClean="0">
                <a:solidFill>
                  <a:srgbClr val="00B050"/>
                </a:solidFill>
                <a:latin typeface="Calibri" pitchFamily="34" charset="0"/>
              </a:rPr>
              <a:t>5 countries</a:t>
            </a:r>
          </a:p>
          <a:p>
            <a:endParaRPr lang="fr-FR" sz="2400" b="1" smtClean="0">
              <a:solidFill>
                <a:srgbClr val="0070C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fr-FR" sz="2400" b="1" smtClean="0">
                <a:solidFill>
                  <a:srgbClr val="0070C0"/>
                </a:solidFill>
                <a:latin typeface="Calibri" pitchFamily="34" charset="0"/>
              </a:rPr>
              <a:t>BELGIUM :</a:t>
            </a: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Formation PME</a:t>
            </a:r>
          </a:p>
          <a:p>
            <a:pPr>
              <a:buFontTx/>
              <a:buChar char="-"/>
            </a:pPr>
            <a:endParaRPr lang="fr-FR" sz="2400">
              <a:solidFill>
                <a:srgbClr val="0070C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fr-FR" sz="2400" b="1" smtClean="0">
                <a:solidFill>
                  <a:srgbClr val="0070C0"/>
                </a:solidFill>
                <a:latin typeface="Calibri" pitchFamily="34" charset="0"/>
              </a:rPr>
              <a:t>GERMANY :</a:t>
            </a: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Eu-GES/BK Gut, HWK</a:t>
            </a:r>
          </a:p>
          <a:p>
            <a:pPr>
              <a:buFontTx/>
              <a:buChar char="-"/>
            </a:pPr>
            <a:endParaRPr lang="fr-FR" sz="2400">
              <a:solidFill>
                <a:srgbClr val="0070C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fr-FR" sz="2400" b="1" smtClean="0">
                <a:solidFill>
                  <a:srgbClr val="0070C0"/>
                </a:solidFill>
                <a:latin typeface="Calibri" pitchFamily="34" charset="0"/>
              </a:rPr>
              <a:t>PORTUGAL :</a:t>
            </a: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Waterpolis</a:t>
            </a:r>
          </a:p>
          <a:p>
            <a:pPr>
              <a:buFontTx/>
              <a:buChar char="-"/>
            </a:pPr>
            <a:endParaRPr lang="fr-FR" sz="2400">
              <a:solidFill>
                <a:srgbClr val="0070C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fr-FR" sz="2400" b="1" smtClean="0">
                <a:solidFill>
                  <a:srgbClr val="0070C0"/>
                </a:solidFill>
                <a:latin typeface="Calibri" pitchFamily="34" charset="0"/>
              </a:rPr>
              <a:t>SLOVENIA :</a:t>
            </a: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Solski center Velenje</a:t>
            </a:r>
          </a:p>
          <a:p>
            <a:pPr>
              <a:buFont typeface="Wingdings" pitchFamily="2" charset="2"/>
              <a:buChar char="q"/>
            </a:pPr>
            <a:endParaRPr lang="fr-FR" sz="2400" smtClean="0">
              <a:solidFill>
                <a:srgbClr val="FF990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fr-FR" sz="2400" b="1" smtClean="0">
                <a:solidFill>
                  <a:srgbClr val="0070C0"/>
                </a:solidFill>
                <a:latin typeface="Calibri" pitchFamily="34" charset="0"/>
              </a:rPr>
              <a:t>FRANCE :   </a:t>
            </a:r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FREREF, APCMA, Pôle de formation Pasteur</a:t>
            </a:r>
            <a:endParaRPr lang="fr-FR" sz="2400" b="1">
              <a:solidFill>
                <a:srgbClr val="FF9900"/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332656"/>
            <a:ext cx="7848872" cy="769441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pPr lvl="0"/>
            <a:r>
              <a:rPr lang="fr-FR" sz="4400" b="1" smtClean="0">
                <a:solidFill>
                  <a:prstClr val="white"/>
                </a:solidFill>
                <a:latin typeface="Calibri" pitchFamily="34" charset="0"/>
              </a:rPr>
              <a:t>The partnership :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908720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smtClean="0">
                <a:solidFill>
                  <a:schemeClr val="bg1"/>
                </a:solidFill>
                <a:latin typeface="Calibri" pitchFamily="34" charset="0"/>
              </a:rPr>
              <a:t>The partnership : </a:t>
            </a:r>
          </a:p>
          <a:p>
            <a:pPr algn="ctr">
              <a:buFont typeface="Wingdings" pitchFamily="2" charset="2"/>
              <a:buChar char="Ø"/>
            </a:pPr>
            <a:r>
              <a:rPr lang="fr-FR" sz="3200" b="1" smtClean="0">
                <a:solidFill>
                  <a:srgbClr val="00B050"/>
                </a:solidFill>
                <a:latin typeface="Calibri" pitchFamily="34" charset="0"/>
              </a:rPr>
              <a:t>    Composition of the partnership</a:t>
            </a:r>
          </a:p>
          <a:p>
            <a:endParaRPr lang="fr-FR" sz="2400" b="1" smtClean="0">
              <a:solidFill>
                <a:srgbClr val="0070C0"/>
              </a:solidFill>
              <a:latin typeface="Calibri" pitchFamily="34" charset="0"/>
            </a:endParaRPr>
          </a:p>
          <a:p>
            <a:endParaRPr lang="fr-FR" sz="2400" b="1" smtClean="0">
              <a:solidFill>
                <a:srgbClr val="0070C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3200" smtClean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fr-FR" sz="3200" b="1" smtClean="0">
                <a:solidFill>
                  <a:srgbClr val="0070C0"/>
                </a:solidFill>
                <a:latin typeface="Calibri" pitchFamily="34" charset="0"/>
              </a:rPr>
              <a:t>4 vocational training centers </a:t>
            </a:r>
          </a:p>
          <a:p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(directors, educational leaders, teachers, coach mobilities,…)</a:t>
            </a:r>
            <a:endParaRPr lang="fr-FR" sz="2400" smtClean="0">
              <a:solidFill>
                <a:srgbClr val="FF9900"/>
              </a:solidFill>
              <a:latin typeface="Calibri" pitchFamily="34" charset="0"/>
            </a:endParaRPr>
          </a:p>
          <a:p>
            <a:endParaRPr lang="fr-FR" sz="2400" smtClean="0">
              <a:solidFill>
                <a:srgbClr val="0070C0"/>
              </a:solidFill>
              <a:latin typeface="Calibri" pitchFamily="34" charset="0"/>
            </a:endParaRPr>
          </a:p>
          <a:p>
            <a:endParaRPr lang="fr-FR" sz="2400">
              <a:solidFill>
                <a:srgbClr val="0070C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2400" smtClean="0">
                <a:solidFill>
                  <a:srgbClr val="0070C0"/>
                </a:solidFill>
                <a:latin typeface="Calibri" pitchFamily="34" charset="0"/>
              </a:rPr>
              <a:t>   </a:t>
            </a:r>
            <a:r>
              <a:rPr lang="fr-FR" sz="3200" b="1" smtClean="0">
                <a:solidFill>
                  <a:srgbClr val="0070C0"/>
                </a:solidFill>
                <a:latin typeface="Calibri" pitchFamily="34" charset="0"/>
              </a:rPr>
              <a:t>4 intermediary organisations </a:t>
            </a:r>
          </a:p>
          <a:p>
            <a:r>
              <a:rPr lang="fr-FR" sz="2400" b="1" smtClean="0">
                <a:solidFill>
                  <a:srgbClr val="FF9900"/>
                </a:solidFill>
                <a:latin typeface="Calibri" pitchFamily="34" charset="0"/>
              </a:rPr>
              <a:t>(experts of mobility, collaborations, network facilitators).</a:t>
            </a:r>
            <a:endParaRPr lang="fr-FR" sz="2400" smtClean="0">
              <a:solidFill>
                <a:srgbClr val="FF9900"/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fr-FR" sz="240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332656"/>
            <a:ext cx="7848872" cy="769441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pPr lvl="0"/>
            <a:r>
              <a:rPr lang="fr-FR" sz="4400" b="1" smtClean="0">
                <a:solidFill>
                  <a:prstClr val="white"/>
                </a:solidFill>
                <a:latin typeface="Calibri" pitchFamily="34" charset="0"/>
              </a:rPr>
              <a:t>The partnership :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683568" y="1340768"/>
            <a:ext cx="770485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800" b="1" smtClean="0">
                <a:solidFill>
                  <a:srgbClr val="00B050"/>
                </a:solidFill>
                <a:latin typeface="Calibri" pitchFamily="34" charset="0"/>
              </a:rPr>
              <a:t> More informations very soon…</a:t>
            </a:r>
          </a:p>
          <a:p>
            <a:endParaRPr lang="fr-FR" sz="5400" b="1" smtClean="0"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3200" b="1" smtClean="0">
                <a:solidFill>
                  <a:schemeClr val="accent4"/>
                </a:solidFill>
                <a:latin typeface="Calibri" pitchFamily="34" charset="0"/>
              </a:rPr>
              <a:t>  on EAS platform</a:t>
            </a:r>
          </a:p>
          <a:p>
            <a:endParaRPr lang="fr-FR" sz="3200" b="1" smtClean="0">
              <a:solidFill>
                <a:schemeClr val="accent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3200" b="1" smtClean="0">
                <a:solidFill>
                  <a:schemeClr val="accent4"/>
                </a:solidFill>
                <a:latin typeface="Calibri" pitchFamily="34" charset="0"/>
              </a:rPr>
              <a:t>  by EAS newsletter</a:t>
            </a:r>
          </a:p>
          <a:p>
            <a:endParaRPr lang="fr-FR" sz="3200" b="1" smtClean="0">
              <a:solidFill>
                <a:schemeClr val="accent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fr-FR" sz="3200" b="1" smtClean="0">
                <a:solidFill>
                  <a:schemeClr val="accent4"/>
                </a:solidFill>
                <a:latin typeface="Calibri" pitchFamily="34" charset="0"/>
              </a:rPr>
              <a:t>  on the website of eMovA</a:t>
            </a:r>
            <a:endParaRPr lang="fr-FR" sz="3200" b="1">
              <a:solidFill>
                <a:schemeClr val="accent4"/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332656"/>
            <a:ext cx="7848872" cy="769441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pPr lvl="0"/>
            <a:r>
              <a:rPr lang="fr-FR" sz="4400" b="1" smtClean="0">
                <a:solidFill>
                  <a:prstClr val="white"/>
                </a:solidFill>
                <a:latin typeface="Calibri" pitchFamily="34" charset="0"/>
              </a:rPr>
              <a:t>Follow up eMovA project :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39552" y="1916832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smtClean="0">
                <a:solidFill>
                  <a:srgbClr val="FF9900"/>
                </a:solidFill>
                <a:latin typeface="Calibri" pitchFamily="34" charset="0"/>
              </a:rPr>
              <a:t>Thanks you for your attention.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C5380-86EA-43F4-965F-55EBD89C7E60}" type="slidenum">
              <a:rPr lang="fr-FR" smtClean="0"/>
              <a:pPr/>
              <a:t>46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Diapositive 1&quot;/&gt;&lt;property id=&quot;20307&quot; value=&quot;256&quot;/&gt;&lt;/object&gt;&lt;object type=&quot;3&quot; unique_id=&quot;10009&quot;&gt;&lt;property id=&quot;20148&quot; value=&quot;5&quot;/&gt;&lt;property id=&quot;20300&quot; value=&quot;Diapositive 41&quot;/&gt;&lt;property id=&quot;20307&quot; value=&quot;261&quot;/&gt;&lt;/object&gt;&lt;object type=&quot;3&quot; unique_id=&quot;10010&quot;&gt;&lt;property id=&quot;20148&quot; value=&quot;5&quot;/&gt;&lt;property id=&quot;20300&quot; value=&quot;Diapositive 43&quot;/&gt;&lt;property id=&quot;20307&quot; value=&quot;262&quot;/&gt;&lt;/object&gt;&lt;object type=&quot;3&quot; unique_id=&quot;10141&quot;&gt;&lt;property id=&quot;20148&quot; value=&quot;5&quot;/&gt;&lt;property id=&quot;20300&quot; value=&quot;Diapositive 45&quot;/&gt;&lt;property id=&quot;20307&quot; value=&quot;263&quot;/&gt;&lt;/object&gt;&lt;object type=&quot;3&quot; unique_id=&quot;10262&quot;&gt;&lt;property id=&quot;20148&quot; value=&quot;5&quot;/&gt;&lt;property id=&quot;20300&quot; value=&quot;Diapositive 2&quot;/&gt;&lt;property id=&quot;20307&quot; value=&quot;264&quot;/&gt;&lt;/object&gt;&lt;object type=&quot;3&quot; unique_id=&quot;10263&quot;&gt;&lt;property id=&quot;20148&quot; value=&quot;5&quot;/&gt;&lt;property id=&quot;20300&quot; value=&quot;Diapositive 8&quot;/&gt;&lt;property id=&quot;20307&quot; value=&quot;265&quot;/&gt;&lt;/object&gt;&lt;object type=&quot;3&quot; unique_id=&quot;10341&quot;&gt;&lt;property id=&quot;20148&quot; value=&quot;5&quot;/&gt;&lt;property id=&quot;20300&quot; value=&quot;Diapositive 7&quot;/&gt;&lt;property id=&quot;20307&quot; value=&quot;268&quot;/&gt;&lt;/object&gt;&lt;object type=&quot;3&quot; unique_id=&quot;10342&quot;&gt;&lt;property id=&quot;20148&quot; value=&quot;5&quot;/&gt;&lt;property id=&quot;20300&quot; value=&quot;Diapositive 10&quot;/&gt;&lt;property id=&quot;20307&quot; value=&quot;270&quot;/&gt;&lt;/object&gt;&lt;object type=&quot;3&quot; unique_id=&quot;10441&quot;&gt;&lt;property id=&quot;20148&quot; value=&quot;5&quot;/&gt;&lt;property id=&quot;20300&quot; value=&quot;Diapositive 42&quot;/&gt;&lt;property id=&quot;20307&quot; value=&quot;273&quot;/&gt;&lt;/object&gt;&lt;object type=&quot;3&quot; unique_id=&quot;10562&quot;&gt;&lt;property id=&quot;20148&quot; value=&quot;5&quot;/&gt;&lt;property id=&quot;20300&quot; value=&quot;Diapositive 13&quot;/&gt;&lt;property id=&quot;20307&quot; value=&quot;274&quot;/&gt;&lt;/object&gt;&lt;object type=&quot;3&quot; unique_id=&quot;10563&quot;&gt;&lt;property id=&quot;20148&quot; value=&quot;5&quot;/&gt;&lt;property id=&quot;20300&quot; value=&quot;Diapositive 15&quot;/&gt;&lt;property id=&quot;20307&quot; value=&quot;275&quot;/&gt;&lt;/object&gt;&lt;object type=&quot;3&quot; unique_id=&quot;10779&quot;&gt;&lt;property id=&quot;20148&quot; value=&quot;5&quot;/&gt;&lt;property id=&quot;20300&quot; value=&quot;Diapositive 29&quot;/&gt;&lt;property id=&quot;20307&quot; value=&quot;277&quot;/&gt;&lt;/object&gt;&lt;object type=&quot;3&quot; unique_id=&quot;10834&quot;&gt;&lt;property id=&quot;20148&quot; value=&quot;5&quot;/&gt;&lt;property id=&quot;20300&quot; value=&quot;Diapositive 46&quot;/&gt;&lt;property id=&quot;20307&quot; value=&quot;278&quot;/&gt;&lt;/object&gt;&lt;object type=&quot;3&quot; unique_id=&quot;10991&quot;&gt;&lt;property id=&quot;20148&quot; value=&quot;5&quot;/&gt;&lt;property id=&quot;20300&quot; value=&quot;Diapositive 9&quot;/&gt;&lt;property id=&quot;20307&quot; value=&quot;283&quot;/&gt;&lt;/object&gt;&lt;object type=&quot;3&quot; unique_id=&quot;10992&quot;&gt;&lt;property id=&quot;20148&quot; value=&quot;5&quot;/&gt;&lt;property id=&quot;20300&quot; value=&quot;Diapositive 11&quot;/&gt;&lt;property id=&quot;20307&quot; value=&quot;284&quot;/&gt;&lt;/object&gt;&lt;object type=&quot;3&quot; unique_id=&quot;10993&quot;&gt;&lt;property id=&quot;20148&quot; value=&quot;5&quot;/&gt;&lt;property id=&quot;20300&quot; value=&quot;Diapositive 12&quot;/&gt;&lt;property id=&quot;20307&quot; value=&quot;285&quot;/&gt;&lt;/object&gt;&lt;object type=&quot;3&quot; unique_id=&quot;11214&quot;&gt;&lt;property id=&quot;20148&quot; value=&quot;5&quot;/&gt;&lt;property id=&quot;20300&quot; value=&quot;Diapositive 14&quot;/&gt;&lt;property id=&quot;20307&quot; value=&quot;286&quot;/&gt;&lt;/object&gt;&lt;object type=&quot;3&quot; unique_id=&quot;11292&quot;&gt;&lt;property id=&quot;20148&quot; value=&quot;5&quot;/&gt;&lt;property id=&quot;20300&quot; value=&quot;Diapositive 44&quot;/&gt;&lt;property id=&quot;20307&quot; value=&quot;288&quot;/&gt;&lt;/object&gt;&lt;object type=&quot;3&quot; unique_id=&quot;11971&quot;&gt;&lt;property id=&quot;20148&quot; value=&quot;5&quot;/&gt;&lt;property id=&quot;20300&quot; value=&quot;Diapositive 16&quot;/&gt;&lt;property id=&quot;20307&quot; value=&quot;290&quot;/&gt;&lt;/object&gt;&lt;object type=&quot;3&quot; unique_id=&quot;11972&quot;&gt;&lt;property id=&quot;20148&quot; value=&quot;5&quot;/&gt;&lt;property id=&quot;20300&quot; value=&quot;Diapositive 17&quot;/&gt;&lt;property id=&quot;20307&quot; value=&quot;296&quot;/&gt;&lt;/object&gt;&lt;object type=&quot;3&quot; unique_id=&quot;11973&quot;&gt;&lt;property id=&quot;20148&quot; value=&quot;5&quot;/&gt;&lt;property id=&quot;20300&quot; value=&quot;Diapositive 18&quot;/&gt;&lt;property id=&quot;20307&quot; value=&quot;298&quot;/&gt;&lt;/object&gt;&lt;object type=&quot;3&quot; unique_id=&quot;11974&quot;&gt;&lt;property id=&quot;20148&quot; value=&quot;5&quot;/&gt;&lt;property id=&quot;20300&quot; value=&quot;Diapositive 19&quot;/&gt;&lt;property id=&quot;20307&quot; value=&quot;300&quot;/&gt;&lt;/object&gt;&lt;object type=&quot;3&quot; unique_id=&quot;12095&quot;&gt;&lt;property id=&quot;20148&quot; value=&quot;5&quot;/&gt;&lt;property id=&quot;20300&quot; value=&quot;Diapositive 32&quot;/&gt;&lt;property id=&quot;20307&quot; value=&quot;301&quot;/&gt;&lt;/object&gt;&lt;object type=&quot;3&quot; unique_id=&quot;12538&quot;&gt;&lt;property id=&quot;20148&quot; value=&quot;5&quot;/&gt;&lt;property id=&quot;20300&quot; value=&quot;Diapositive 34&quot;/&gt;&lt;property id=&quot;20307&quot; value=&quot;303&quot;/&gt;&lt;/object&gt;&lt;object type=&quot;3&quot; unique_id=&quot;12539&quot;&gt;&lt;property id=&quot;20148&quot; value=&quot;5&quot;/&gt;&lt;property id=&quot;20300&quot; value=&quot;Diapositive 36&quot;/&gt;&lt;property id=&quot;20307&quot; value=&quot;304&quot;/&gt;&lt;/object&gt;&lt;object type=&quot;3&quot; unique_id=&quot;12954&quot;&gt;&lt;property id=&quot;20148&quot; value=&quot;5&quot;/&gt;&lt;property id=&quot;20300&quot; value=&quot;Diapositive 37&quot;/&gt;&lt;property id=&quot;20307&quot; value=&quot;305&quot;/&gt;&lt;/object&gt;&lt;object type=&quot;3&quot; unique_id=&quot;12955&quot;&gt;&lt;property id=&quot;20148&quot; value=&quot;5&quot;/&gt;&lt;property id=&quot;20300&quot; value=&quot;Diapositive 38&quot;/&gt;&lt;property id=&quot;20307&quot; value=&quot;306&quot;/&gt;&lt;/object&gt;&lt;object type=&quot;3&quot; unique_id=&quot;13244&quot;&gt;&lt;property id=&quot;20148&quot; value=&quot;5&quot;/&gt;&lt;property id=&quot;20300&quot; value=&quot;Diapositive 39&quot;/&gt;&lt;property id=&quot;20307&quot; value=&quot;308&quot;/&gt;&lt;/object&gt;&lt;object type=&quot;3&quot; unique_id=&quot;13245&quot;&gt;&lt;property id=&quot;20148&quot; value=&quot;5&quot;/&gt;&lt;property id=&quot;20300&quot; value=&quot;Diapositive 40&quot;/&gt;&lt;property id=&quot;20307&quot; value=&quot;307&quot;/&gt;&lt;/object&gt;&lt;object type=&quot;3&quot; unique_id=&quot;13875&quot;&gt;&lt;property id=&quot;20148&quot; value=&quot;5&quot;/&gt;&lt;property id=&quot;20300&quot; value=&quot;Diapositive 30&quot;/&gt;&lt;property id=&quot;20307&quot; value=&quot;311&quot;/&gt;&lt;/object&gt;&lt;object type=&quot;3&quot; unique_id=&quot;14927&quot;&gt;&lt;property id=&quot;20148&quot; value=&quot;5&quot;/&gt;&lt;property id=&quot;20300&quot; value=&quot;Diapositive 28&quot;/&gt;&lt;property id=&quot;20307&quot; value=&quot;314&quot;/&gt;&lt;/object&gt;&lt;object type=&quot;3&quot; unique_id=&quot;15080&quot;&gt;&lt;property id=&quot;20148&quot; value=&quot;5&quot;/&gt;&lt;property id=&quot;20300&quot; value=&quot;Diapositive 3&quot;/&gt;&lt;property id=&quot;20307&quot; value=&quot;315&quot;/&gt;&lt;/object&gt;&lt;object type=&quot;3&quot; unique_id=&quot;15081&quot;&gt;&lt;property id=&quot;20148&quot; value=&quot;5&quot;/&gt;&lt;property id=&quot;20300&quot; value=&quot;Diapositive 4&quot;/&gt;&lt;property id=&quot;20307&quot; value=&quot;316&quot;/&gt;&lt;/object&gt;&lt;object type=&quot;3&quot; unique_id=&quot;15082&quot;&gt;&lt;property id=&quot;20148&quot; value=&quot;5&quot;/&gt;&lt;property id=&quot;20300&quot; value=&quot;Diapositive 5&quot;/&gt;&lt;property id=&quot;20307&quot; value=&quot;317&quot;/&gt;&lt;/object&gt;&lt;object type=&quot;3&quot; unique_id=&quot;15083&quot;&gt;&lt;property id=&quot;20148&quot; value=&quot;5&quot;/&gt;&lt;property id=&quot;20300&quot; value=&quot;Diapositive 6&quot;/&gt;&lt;property id=&quot;20307&quot; value=&quot;318&quot;/&gt;&lt;/object&gt;&lt;object type=&quot;3&quot; unique_id=&quot;15776&quot;&gt;&lt;property id=&quot;20148&quot; value=&quot;5&quot;/&gt;&lt;property id=&quot;20300&quot; value=&quot;Diapositive 20&quot;/&gt;&lt;property id=&quot;20307&quot; value=&quot;320&quot;/&gt;&lt;/object&gt;&lt;object type=&quot;3&quot; unique_id=&quot;16259&quot;&gt;&lt;property id=&quot;20148&quot; value=&quot;5&quot;/&gt;&lt;property id=&quot;20300&quot; value=&quot;Diapositive 24&quot;/&gt;&lt;property id=&quot;20307&quot; value=&quot;323&quot;/&gt;&lt;/object&gt;&lt;object type=&quot;3&quot; unique_id=&quot;16753&quot;&gt;&lt;property id=&quot;20148&quot; value=&quot;5&quot;/&gt;&lt;property id=&quot;20300&quot; value=&quot;Diapositive 31&quot;/&gt;&lt;property id=&quot;20307&quot; value=&quot;325&quot;/&gt;&lt;/object&gt;&lt;object type=&quot;3&quot; unique_id=&quot;16926&quot;&gt;&lt;property id=&quot;20148&quot; value=&quot;5&quot;/&gt;&lt;property id=&quot;20300&quot; value=&quot;Diapositive 35&quot;/&gt;&lt;property id=&quot;20307&quot; value=&quot;326&quot;/&gt;&lt;/object&gt;&lt;object type=&quot;3&quot; unique_id=&quot;17189&quot;&gt;&lt;property id=&quot;20148&quot; value=&quot;5&quot;/&gt;&lt;property id=&quot;20300&quot; value=&quot;Diapositive 33&quot;/&gt;&lt;property id=&quot;20307&quot; value=&quot;327&quot;/&gt;&lt;/object&gt;&lt;object type=&quot;3&quot; unique_id=&quot;17460&quot;&gt;&lt;property id=&quot;20148&quot; value=&quot;5&quot;/&gt;&lt;property id=&quot;20300&quot; value=&quot;Diapositive 21&quot;/&gt;&lt;property id=&quot;20307&quot; value=&quot;329&quot;/&gt;&lt;/object&gt;&lt;object type=&quot;3&quot; unique_id=&quot;17461&quot;&gt;&lt;property id=&quot;20148&quot; value=&quot;5&quot;/&gt;&lt;property id=&quot;20300&quot; value=&quot;Diapositive 22&quot;/&gt;&lt;property id=&quot;20307&quot; value=&quot;330&quot;/&gt;&lt;/object&gt;&lt;object type=&quot;3&quot; unique_id=&quot;17462&quot;&gt;&lt;property id=&quot;20148&quot; value=&quot;5&quot;/&gt;&lt;property id=&quot;20300&quot; value=&quot;Diapositive 23&quot;/&gt;&lt;property id=&quot;20307&quot; value=&quot;328&quot;/&gt;&lt;/object&gt;&lt;object type=&quot;3&quot; unique_id=&quot;18112&quot;&gt;&lt;property id=&quot;20148&quot; value=&quot;5&quot;/&gt;&lt;property id=&quot;20300&quot; value=&quot;Diapositive 25&quot;/&gt;&lt;property id=&quot;20307&quot; value=&quot;334&quot;/&gt;&lt;/object&gt;&lt;object type=&quot;3&quot; unique_id=&quot;18113&quot;&gt;&lt;property id=&quot;20148&quot; value=&quot;5&quot;/&gt;&lt;property id=&quot;20300&quot; value=&quot;Diapositive 26&quot;/&gt;&lt;property id=&quot;20307&quot; value=&quot;333&quot;/&gt;&lt;/object&gt;&lt;object type=&quot;3&quot; unique_id=&quot;18114&quot;&gt;&lt;property id=&quot;20148&quot; value=&quot;5&quot;/&gt;&lt;property id=&quot;20300&quot; value=&quot;Diapositive 27&quot;/&gt;&lt;property id=&quot;20307&quot; value=&quot;332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otonde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Rotond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3804</TotalTime>
  <Words>1823</Words>
  <Application>Microsoft Office PowerPoint</Application>
  <PresentationFormat>Affichage à l'écran (4:3)</PresentationFormat>
  <Paragraphs>458</Paragraphs>
  <Slides>46</Slides>
  <Notes>12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47" baseType="lpstr">
      <vt:lpstr>Rotonde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Company>utt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perrier</dc:creator>
  <cp:lastModifiedBy>perrier</cp:lastModifiedBy>
  <cp:revision>140</cp:revision>
  <dcterms:created xsi:type="dcterms:W3CDTF">2014-08-28T14:13:19Z</dcterms:created>
  <dcterms:modified xsi:type="dcterms:W3CDTF">2014-12-04T15:30:19Z</dcterms:modified>
</cp:coreProperties>
</file>